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8" r:id="rId3"/>
    <p:sldId id="259" r:id="rId4"/>
    <p:sldId id="268" r:id="rId5"/>
    <p:sldId id="269" r:id="rId6"/>
    <p:sldId id="257" r:id="rId7"/>
    <p:sldId id="262" r:id="rId8"/>
    <p:sldId id="260" r:id="rId9"/>
    <p:sldId id="261" r:id="rId10"/>
    <p:sldId id="263" r:id="rId11"/>
    <p:sldId id="276" r:id="rId12"/>
    <p:sldId id="273" r:id="rId13"/>
    <p:sldId id="274" r:id="rId14"/>
    <p:sldId id="264" r:id="rId15"/>
    <p:sldId id="266" r:id="rId16"/>
    <p:sldId id="267" r:id="rId17"/>
    <p:sldId id="272" r:id="rId18"/>
    <p:sldId id="277" r:id="rId19"/>
    <p:sldId id="270" r:id="rId20"/>
    <p:sldId id="275"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E47A5-6C51-4F15-AB01-FA149DDF2F4B}" type="datetimeFigureOut">
              <a:rPr lang="en-US" smtClean="0"/>
              <a:pPr/>
              <a:t>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57A93-B17E-4211-AE59-682B44817D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279727B-21F3-4E90-A72F-A8896B97FEFC}" type="datetime1">
              <a:rPr lang="en-US" smtClean="0"/>
              <a:pPr/>
              <a:t>11/9/2014</a:t>
            </a:fld>
            <a:endParaRPr lang="en-US"/>
          </a:p>
        </p:txBody>
      </p:sp>
      <p:sp>
        <p:nvSpPr>
          <p:cNvPr id="17" name="Footer Placeholder 16"/>
          <p:cNvSpPr>
            <a:spLocks noGrp="1"/>
          </p:cNvSpPr>
          <p:nvPr>
            <p:ph type="ftr" sz="quarter" idx="11"/>
          </p:nvPr>
        </p:nvSpPr>
        <p:spPr/>
        <p:txBody>
          <a:bodyPr/>
          <a:lstStyle/>
          <a:p>
            <a:r>
              <a:rPr lang="en-US" smtClean="0"/>
              <a:t>www.myindiamission.in</a:t>
            </a:r>
            <a:endParaRPr lang="en-US"/>
          </a:p>
        </p:txBody>
      </p:sp>
      <p:sp>
        <p:nvSpPr>
          <p:cNvPr id="29" name="Slide Number Placeholder 28"/>
          <p:cNvSpPr>
            <a:spLocks noGrp="1"/>
          </p:cNvSpPr>
          <p:nvPr>
            <p:ph type="sldNum" sz="quarter" idx="12"/>
          </p:nvPr>
        </p:nvSpPr>
        <p:spPr/>
        <p:txBody>
          <a:bodyPr/>
          <a:lstStyle/>
          <a:p>
            <a:fld id="{57097301-8508-4A17-8FB5-AE7C3FC47F5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med">
    <p:wedge/>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2435EB-282B-4BAF-AADE-3B4BB78F3F5A}" type="datetime1">
              <a:rPr lang="en-US" smtClean="0"/>
              <a:pPr/>
              <a:t>11/9/2014</a:t>
            </a:fld>
            <a:endParaRPr lang="en-US"/>
          </a:p>
        </p:txBody>
      </p:sp>
      <p:sp>
        <p:nvSpPr>
          <p:cNvPr id="5" name="Footer Placeholder 4"/>
          <p:cNvSpPr>
            <a:spLocks noGrp="1"/>
          </p:cNvSpPr>
          <p:nvPr>
            <p:ph type="ftr" sz="quarter" idx="11"/>
          </p:nvPr>
        </p:nvSpPr>
        <p:spPr/>
        <p:txBody>
          <a:bodyPr/>
          <a:lstStyle/>
          <a:p>
            <a:r>
              <a:rPr lang="en-US" smtClean="0"/>
              <a:t>www.myindiamission.in</a:t>
            </a:r>
            <a:endParaRPr lang="en-US"/>
          </a:p>
        </p:txBody>
      </p:sp>
      <p:sp>
        <p:nvSpPr>
          <p:cNvPr id="6" name="Slide Number Placeholder 5"/>
          <p:cNvSpPr>
            <a:spLocks noGrp="1"/>
          </p:cNvSpPr>
          <p:nvPr>
            <p:ph type="sldNum" sz="quarter" idx="12"/>
          </p:nvPr>
        </p:nvSpPr>
        <p:spPr/>
        <p:txBody>
          <a:bodyPr/>
          <a:lstStyle/>
          <a:p>
            <a:fld id="{57097301-8508-4A17-8FB5-AE7C3FC47F5E}" type="slidenum">
              <a:rPr lang="en-US" smtClean="0"/>
              <a:pPr/>
              <a:t>‹#›</a:t>
            </a:fld>
            <a:endParaRPr lang="en-US"/>
          </a:p>
        </p:txBody>
      </p:sp>
    </p:spTree>
  </p:cSld>
  <p:clrMapOvr>
    <a:masterClrMapping/>
  </p:clrMapOvr>
  <p:transition spd="med">
    <p:wedge/>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1AD64-1422-4474-89A2-9182CE8165A7}" type="datetime1">
              <a:rPr lang="en-US" smtClean="0"/>
              <a:pPr/>
              <a:t>11/9/2014</a:t>
            </a:fld>
            <a:endParaRPr lang="en-US"/>
          </a:p>
        </p:txBody>
      </p:sp>
      <p:sp>
        <p:nvSpPr>
          <p:cNvPr id="5" name="Footer Placeholder 4"/>
          <p:cNvSpPr>
            <a:spLocks noGrp="1"/>
          </p:cNvSpPr>
          <p:nvPr>
            <p:ph type="ftr" sz="quarter" idx="11"/>
          </p:nvPr>
        </p:nvSpPr>
        <p:spPr/>
        <p:txBody>
          <a:bodyPr/>
          <a:lstStyle/>
          <a:p>
            <a:r>
              <a:rPr lang="en-US" smtClean="0"/>
              <a:t>www.myindiamission.in</a:t>
            </a:r>
            <a:endParaRPr lang="en-US"/>
          </a:p>
        </p:txBody>
      </p:sp>
      <p:sp>
        <p:nvSpPr>
          <p:cNvPr id="6" name="Slide Number Placeholder 5"/>
          <p:cNvSpPr>
            <a:spLocks noGrp="1"/>
          </p:cNvSpPr>
          <p:nvPr>
            <p:ph type="sldNum" sz="quarter" idx="12"/>
          </p:nvPr>
        </p:nvSpPr>
        <p:spPr/>
        <p:txBody>
          <a:bodyPr/>
          <a:lstStyle/>
          <a:p>
            <a:fld id="{57097301-8508-4A17-8FB5-AE7C3FC47F5E}" type="slidenum">
              <a:rPr lang="en-US" smtClean="0"/>
              <a:pPr/>
              <a:t>‹#›</a:t>
            </a:fld>
            <a:endParaRPr lang="en-US"/>
          </a:p>
        </p:txBody>
      </p:sp>
    </p:spTree>
  </p:cSld>
  <p:clrMapOvr>
    <a:masterClrMapping/>
  </p:clrMapOvr>
  <p:transition spd="med">
    <p:wedge/>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39DD47-C29D-4D51-936A-CA0135D43D77}" type="datetime1">
              <a:rPr lang="en-US" smtClean="0"/>
              <a:pPr/>
              <a:t>11/9/2014</a:t>
            </a:fld>
            <a:endParaRPr lang="en-US"/>
          </a:p>
        </p:txBody>
      </p:sp>
      <p:sp>
        <p:nvSpPr>
          <p:cNvPr id="5" name="Footer Placeholder 4"/>
          <p:cNvSpPr>
            <a:spLocks noGrp="1"/>
          </p:cNvSpPr>
          <p:nvPr>
            <p:ph type="ftr" sz="quarter" idx="11"/>
          </p:nvPr>
        </p:nvSpPr>
        <p:spPr/>
        <p:txBody>
          <a:bodyPr/>
          <a:lstStyle/>
          <a:p>
            <a:r>
              <a:rPr lang="en-US" smtClean="0"/>
              <a:t>www.myindiamission.in</a:t>
            </a:r>
            <a:endParaRPr lang="en-US"/>
          </a:p>
        </p:txBody>
      </p:sp>
      <p:sp>
        <p:nvSpPr>
          <p:cNvPr id="6" name="Slide Number Placeholder 5"/>
          <p:cNvSpPr>
            <a:spLocks noGrp="1"/>
          </p:cNvSpPr>
          <p:nvPr>
            <p:ph type="sldNum" sz="quarter" idx="12"/>
          </p:nvPr>
        </p:nvSpPr>
        <p:spPr/>
        <p:txBody>
          <a:bodyPr/>
          <a:lstStyle/>
          <a:p>
            <a:fld id="{57097301-8508-4A17-8FB5-AE7C3FC47F5E}" type="slidenum">
              <a:rPr lang="en-US" smtClean="0"/>
              <a:pPr/>
              <a:t>‹#›</a:t>
            </a:fld>
            <a:endParaRPr lang="en-US"/>
          </a:p>
        </p:txBody>
      </p:sp>
    </p:spTree>
  </p:cSld>
  <p:clrMapOvr>
    <a:masterClrMapping/>
  </p:clrMapOvr>
  <p:transition spd="med">
    <p:wedge/>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AE6C0C5-F3DE-45E1-80D3-9DBD1DF71E6A}" type="datetime1">
              <a:rPr lang="en-US" smtClean="0"/>
              <a:pPr/>
              <a:t>11/9/2014</a:t>
            </a:fld>
            <a:endParaRPr lang="en-US"/>
          </a:p>
        </p:txBody>
      </p:sp>
      <p:sp>
        <p:nvSpPr>
          <p:cNvPr id="5" name="Footer Placeholder 4"/>
          <p:cNvSpPr>
            <a:spLocks noGrp="1"/>
          </p:cNvSpPr>
          <p:nvPr>
            <p:ph type="ftr" sz="quarter" idx="11"/>
          </p:nvPr>
        </p:nvSpPr>
        <p:spPr/>
        <p:txBody>
          <a:bodyPr/>
          <a:lstStyle/>
          <a:p>
            <a:r>
              <a:rPr lang="en-US" smtClean="0"/>
              <a:t>www.myindiamission.in</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7097301-8508-4A17-8FB5-AE7C3FC47F5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edge/>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C93CD7-7FCB-485F-984D-D3D6FCE6FCF0}" type="datetime1">
              <a:rPr lang="en-US" smtClean="0"/>
              <a:pPr/>
              <a:t>11/9/2014</a:t>
            </a:fld>
            <a:endParaRPr lang="en-US"/>
          </a:p>
        </p:txBody>
      </p:sp>
      <p:sp>
        <p:nvSpPr>
          <p:cNvPr id="6" name="Footer Placeholder 5"/>
          <p:cNvSpPr>
            <a:spLocks noGrp="1"/>
          </p:cNvSpPr>
          <p:nvPr>
            <p:ph type="ftr" sz="quarter" idx="11"/>
          </p:nvPr>
        </p:nvSpPr>
        <p:spPr/>
        <p:txBody>
          <a:bodyPr/>
          <a:lstStyle/>
          <a:p>
            <a:r>
              <a:rPr lang="en-US" smtClean="0"/>
              <a:t>www.myindiamission.in</a:t>
            </a:r>
            <a:endParaRPr lang="en-US"/>
          </a:p>
        </p:txBody>
      </p:sp>
      <p:sp>
        <p:nvSpPr>
          <p:cNvPr id="7" name="Slide Number Placeholder 6"/>
          <p:cNvSpPr>
            <a:spLocks noGrp="1"/>
          </p:cNvSpPr>
          <p:nvPr>
            <p:ph type="sldNum" sz="quarter" idx="12"/>
          </p:nvPr>
        </p:nvSpPr>
        <p:spPr/>
        <p:txBody>
          <a:bodyPr/>
          <a:lstStyle/>
          <a:p>
            <a:fld id="{57097301-8508-4A17-8FB5-AE7C3FC47F5E}" type="slidenum">
              <a:rPr lang="en-US" smtClean="0"/>
              <a:pPr/>
              <a:t>‹#›</a:t>
            </a:fld>
            <a:endParaRPr lang="en-US"/>
          </a:p>
        </p:txBody>
      </p:sp>
    </p:spTree>
  </p:cSld>
  <p:clrMapOvr>
    <a:masterClrMapping/>
  </p:clrMapOvr>
  <p:transition spd="med">
    <p:wedge/>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D497DB-4537-40F7-ABF9-64683EACA2A6}" type="datetime1">
              <a:rPr lang="en-US" smtClean="0"/>
              <a:pPr/>
              <a:t>11/9/2014</a:t>
            </a:fld>
            <a:endParaRPr lang="en-US"/>
          </a:p>
        </p:txBody>
      </p:sp>
      <p:sp>
        <p:nvSpPr>
          <p:cNvPr id="8" name="Footer Placeholder 7"/>
          <p:cNvSpPr>
            <a:spLocks noGrp="1"/>
          </p:cNvSpPr>
          <p:nvPr>
            <p:ph type="ftr" sz="quarter" idx="11"/>
          </p:nvPr>
        </p:nvSpPr>
        <p:spPr/>
        <p:txBody>
          <a:bodyPr/>
          <a:lstStyle/>
          <a:p>
            <a:r>
              <a:rPr lang="en-US" smtClean="0"/>
              <a:t>www.myindiamission.in</a:t>
            </a:r>
            <a:endParaRPr lang="en-US"/>
          </a:p>
        </p:txBody>
      </p:sp>
      <p:sp>
        <p:nvSpPr>
          <p:cNvPr id="9" name="Slide Number Placeholder 8"/>
          <p:cNvSpPr>
            <a:spLocks noGrp="1"/>
          </p:cNvSpPr>
          <p:nvPr>
            <p:ph type="sldNum" sz="quarter" idx="12"/>
          </p:nvPr>
        </p:nvSpPr>
        <p:spPr/>
        <p:txBody>
          <a:bodyPr/>
          <a:lstStyle/>
          <a:p>
            <a:fld id="{57097301-8508-4A17-8FB5-AE7C3FC47F5E}" type="slidenum">
              <a:rPr lang="en-US" smtClean="0"/>
              <a:pPr/>
              <a:t>‹#›</a:t>
            </a:fld>
            <a:endParaRPr lang="en-US"/>
          </a:p>
        </p:txBody>
      </p:sp>
    </p:spTree>
  </p:cSld>
  <p:clrMapOvr>
    <a:masterClrMapping/>
  </p:clrMapOvr>
  <p:transition spd="med">
    <p:wedge/>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50FF07-7704-40B9-8129-13F42D8433E0}" type="datetime1">
              <a:rPr lang="en-US" smtClean="0"/>
              <a:pPr/>
              <a:t>11/9/2014</a:t>
            </a:fld>
            <a:endParaRPr lang="en-US"/>
          </a:p>
        </p:txBody>
      </p:sp>
      <p:sp>
        <p:nvSpPr>
          <p:cNvPr id="4" name="Footer Placeholder 3"/>
          <p:cNvSpPr>
            <a:spLocks noGrp="1"/>
          </p:cNvSpPr>
          <p:nvPr>
            <p:ph type="ftr" sz="quarter" idx="11"/>
          </p:nvPr>
        </p:nvSpPr>
        <p:spPr/>
        <p:txBody>
          <a:bodyPr/>
          <a:lstStyle/>
          <a:p>
            <a:r>
              <a:rPr lang="en-US" smtClean="0"/>
              <a:t>www.myindiamission.in</a:t>
            </a:r>
            <a:endParaRPr lang="en-US"/>
          </a:p>
        </p:txBody>
      </p:sp>
      <p:sp>
        <p:nvSpPr>
          <p:cNvPr id="5" name="Slide Number Placeholder 4"/>
          <p:cNvSpPr>
            <a:spLocks noGrp="1"/>
          </p:cNvSpPr>
          <p:nvPr>
            <p:ph type="sldNum" sz="quarter" idx="12"/>
          </p:nvPr>
        </p:nvSpPr>
        <p:spPr/>
        <p:txBody>
          <a:bodyPr/>
          <a:lstStyle/>
          <a:p>
            <a:fld id="{57097301-8508-4A17-8FB5-AE7C3FC47F5E}" type="slidenum">
              <a:rPr lang="en-US" smtClean="0"/>
              <a:pPr/>
              <a:t>‹#›</a:t>
            </a:fld>
            <a:endParaRPr lang="en-US"/>
          </a:p>
        </p:txBody>
      </p:sp>
    </p:spTree>
  </p:cSld>
  <p:clrMapOvr>
    <a:masterClrMapping/>
  </p:clrMapOvr>
  <p:transition spd="med">
    <p:wedge/>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C172A-2627-432D-AEF9-D30FBFF4FA6D}" type="datetime1">
              <a:rPr lang="en-US" smtClean="0"/>
              <a:pPr/>
              <a:t>11/9/2014</a:t>
            </a:fld>
            <a:endParaRPr lang="en-US"/>
          </a:p>
        </p:txBody>
      </p:sp>
      <p:sp>
        <p:nvSpPr>
          <p:cNvPr id="3" name="Footer Placeholder 2"/>
          <p:cNvSpPr>
            <a:spLocks noGrp="1"/>
          </p:cNvSpPr>
          <p:nvPr>
            <p:ph type="ftr" sz="quarter" idx="11"/>
          </p:nvPr>
        </p:nvSpPr>
        <p:spPr/>
        <p:txBody>
          <a:bodyPr/>
          <a:lstStyle/>
          <a:p>
            <a:r>
              <a:rPr lang="en-US" smtClean="0"/>
              <a:t>www.myindiamission.in</a:t>
            </a:r>
            <a:endParaRPr lang="en-US"/>
          </a:p>
        </p:txBody>
      </p:sp>
      <p:sp>
        <p:nvSpPr>
          <p:cNvPr id="4" name="Slide Number Placeholder 3"/>
          <p:cNvSpPr>
            <a:spLocks noGrp="1"/>
          </p:cNvSpPr>
          <p:nvPr>
            <p:ph type="sldNum" sz="quarter" idx="12"/>
          </p:nvPr>
        </p:nvSpPr>
        <p:spPr/>
        <p:txBody>
          <a:bodyPr/>
          <a:lstStyle/>
          <a:p>
            <a:fld id="{57097301-8508-4A17-8FB5-AE7C3FC47F5E}" type="slidenum">
              <a:rPr lang="en-US" smtClean="0"/>
              <a:pPr/>
              <a:t>‹#›</a:t>
            </a:fld>
            <a:endParaRPr lang="en-US"/>
          </a:p>
        </p:txBody>
      </p:sp>
    </p:spTree>
  </p:cSld>
  <p:clrMapOvr>
    <a:masterClrMapping/>
  </p:clrMapOvr>
  <p:transition spd="med">
    <p:wedge/>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220ED8-261F-43B9-B29A-25B74908AFC9}" type="datetime1">
              <a:rPr lang="en-US" smtClean="0"/>
              <a:pPr/>
              <a:t>11/9/2014</a:t>
            </a:fld>
            <a:endParaRPr lang="en-US"/>
          </a:p>
        </p:txBody>
      </p:sp>
      <p:sp>
        <p:nvSpPr>
          <p:cNvPr id="6" name="Footer Placeholder 5"/>
          <p:cNvSpPr>
            <a:spLocks noGrp="1"/>
          </p:cNvSpPr>
          <p:nvPr>
            <p:ph type="ftr" sz="quarter" idx="11"/>
          </p:nvPr>
        </p:nvSpPr>
        <p:spPr/>
        <p:txBody>
          <a:bodyPr/>
          <a:lstStyle/>
          <a:p>
            <a:r>
              <a:rPr lang="en-US" smtClean="0"/>
              <a:t>www.myindiamission.in</a:t>
            </a:r>
            <a:endParaRPr lang="en-US"/>
          </a:p>
        </p:txBody>
      </p:sp>
      <p:sp>
        <p:nvSpPr>
          <p:cNvPr id="7" name="Slide Number Placeholder 6"/>
          <p:cNvSpPr>
            <a:spLocks noGrp="1"/>
          </p:cNvSpPr>
          <p:nvPr>
            <p:ph type="sldNum" sz="quarter" idx="12"/>
          </p:nvPr>
        </p:nvSpPr>
        <p:spPr/>
        <p:txBody>
          <a:bodyPr/>
          <a:lstStyle/>
          <a:p>
            <a:fld id="{57097301-8508-4A17-8FB5-AE7C3FC47F5E}" type="slidenum">
              <a:rPr lang="en-US" smtClean="0"/>
              <a:pPr/>
              <a:t>‹#›</a:t>
            </a:fld>
            <a:endParaRPr lang="en-US"/>
          </a:p>
        </p:txBody>
      </p:sp>
    </p:spTree>
  </p:cSld>
  <p:clrMapOvr>
    <a:masterClrMapping/>
  </p:clrMapOvr>
  <p:transition spd="med">
    <p:wedge/>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04BD37-8900-49A1-8435-FAA4A739FC9A}" type="datetime1">
              <a:rPr lang="en-US" smtClean="0"/>
              <a:pPr/>
              <a:t>11/9/2014</a:t>
            </a:fld>
            <a:endParaRPr lang="en-US"/>
          </a:p>
        </p:txBody>
      </p:sp>
      <p:sp>
        <p:nvSpPr>
          <p:cNvPr id="6" name="Footer Placeholder 5"/>
          <p:cNvSpPr>
            <a:spLocks noGrp="1"/>
          </p:cNvSpPr>
          <p:nvPr>
            <p:ph type="ftr" sz="quarter" idx="11"/>
          </p:nvPr>
        </p:nvSpPr>
        <p:spPr/>
        <p:txBody>
          <a:bodyPr/>
          <a:lstStyle/>
          <a:p>
            <a:r>
              <a:rPr lang="en-US" smtClean="0"/>
              <a:t>www.myindiamission.in</a:t>
            </a:r>
            <a:endParaRPr lang="en-US"/>
          </a:p>
        </p:txBody>
      </p:sp>
      <p:sp>
        <p:nvSpPr>
          <p:cNvPr id="7" name="Slide Number Placeholder 6"/>
          <p:cNvSpPr>
            <a:spLocks noGrp="1"/>
          </p:cNvSpPr>
          <p:nvPr>
            <p:ph type="sldNum" sz="quarter" idx="12"/>
          </p:nvPr>
        </p:nvSpPr>
        <p:spPr/>
        <p:txBody>
          <a:bodyPr/>
          <a:lstStyle/>
          <a:p>
            <a:fld id="{57097301-8508-4A17-8FB5-AE7C3FC47F5E}" type="slidenum">
              <a:rPr lang="en-US" smtClean="0"/>
              <a:pPr/>
              <a:t>‹#›</a:t>
            </a:fld>
            <a:endParaRPr lang="en-US"/>
          </a:p>
        </p:txBody>
      </p:sp>
    </p:spTree>
  </p:cSld>
  <p:clrMapOvr>
    <a:masterClrMapping/>
  </p:clrMapOvr>
  <p:transition spd="med">
    <p:wedge/>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86DB17A-2BC0-489A-9CF3-9203A335264A}" type="datetime1">
              <a:rPr lang="en-US" smtClean="0"/>
              <a:pPr/>
              <a:t>11/9/2014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www.myindiamission.in</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7097301-8508-4A17-8FB5-AE7C3FC47F5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edge/>
    <p:sndAc>
      <p:stSnd>
        <p:snd r:embed="rId13" name="chimes.wav" builtIn="1"/>
      </p:stSnd>
    </p:sndAc>
  </p:transition>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rudarlohora@india.com/lhranjan@gmail.com"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http://www.myindiamission.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8001000" cy="1142999"/>
          </a:xfrm>
        </p:spPr>
        <p:style>
          <a:lnRef idx="3">
            <a:schemeClr val="lt1"/>
          </a:lnRef>
          <a:fillRef idx="1">
            <a:schemeClr val="accent4"/>
          </a:fillRef>
          <a:effectRef idx="1">
            <a:schemeClr val="accent4"/>
          </a:effectRef>
          <a:fontRef idx="minor">
            <a:schemeClr val="lt1"/>
          </a:fontRef>
        </p:style>
        <p:txBody>
          <a:bodyPr>
            <a:noAutofit/>
          </a:bodyPr>
          <a:lstStyle/>
          <a:p>
            <a:r>
              <a:rPr lang="en-US" sz="3600" dirty="0" smtClean="0"/>
              <a:t>CENTER FOR HOLISTIC EDUCATION</a:t>
            </a:r>
            <a:endParaRPr lang="en-US" sz="3600" dirty="0"/>
          </a:p>
        </p:txBody>
      </p:sp>
      <p:sp>
        <p:nvSpPr>
          <p:cNvPr id="4" name="Footer Placeholder 3"/>
          <p:cNvSpPr>
            <a:spLocks noGrp="1"/>
          </p:cNvSpPr>
          <p:nvPr>
            <p:ph type="ftr" sz="quarter" idx="11"/>
          </p:nvPr>
        </p:nvSpPr>
        <p:spPr/>
        <p:txBody>
          <a:bodyPr/>
          <a:lstStyle/>
          <a:p>
            <a:r>
              <a:rPr lang="en-US" dirty="0" smtClean="0">
                <a:solidFill>
                  <a:schemeClr val="tx1"/>
                </a:solidFill>
              </a:rPr>
              <a:t>www.myindiamission.in</a:t>
            </a:r>
            <a:endParaRPr lang="en-US" dirty="0">
              <a:solidFill>
                <a:schemeClr val="tx1"/>
              </a:solidFill>
            </a:endParaRPr>
          </a:p>
        </p:txBody>
      </p:sp>
      <p:sp>
        <p:nvSpPr>
          <p:cNvPr id="3" name="Subtitle 2"/>
          <p:cNvSpPr>
            <a:spLocks noGrp="1"/>
          </p:cNvSpPr>
          <p:nvPr>
            <p:ph type="subTitle" idx="1"/>
          </p:nvPr>
        </p:nvSpPr>
        <p:spPr>
          <a:xfrm>
            <a:off x="304800" y="1295400"/>
            <a:ext cx="8534400" cy="5105400"/>
          </a:xfrm>
        </p:spPr>
        <p:style>
          <a:lnRef idx="0">
            <a:schemeClr val="accent5"/>
          </a:lnRef>
          <a:fillRef idx="3">
            <a:schemeClr val="accent5"/>
          </a:fillRef>
          <a:effectRef idx="3">
            <a:schemeClr val="accent5"/>
          </a:effectRef>
          <a:fontRef idx="minor">
            <a:schemeClr val="lt1"/>
          </a:fontRef>
        </p:style>
        <p:txBody>
          <a:bodyPr>
            <a:normAutofit/>
          </a:bodyPr>
          <a:lstStyle/>
          <a:p>
            <a:pPr marL="514350" indent="-514350" algn="just">
              <a:buAutoNum type="arabicPeriod"/>
            </a:pPr>
            <a:r>
              <a:rPr lang="en-US" dirty="0" smtClean="0">
                <a:solidFill>
                  <a:schemeClr val="tx1"/>
                </a:solidFill>
              </a:rPr>
              <a:t>A unit of Missional Yatra India Charitable &amp; Educational Trust (MY INDIA) registered at Nagpur</a:t>
            </a:r>
          </a:p>
          <a:p>
            <a:pPr marL="514350" indent="-514350" algn="just">
              <a:buAutoNum type="arabicPeriod"/>
            </a:pPr>
            <a:r>
              <a:rPr lang="en-US" dirty="0" smtClean="0">
                <a:solidFill>
                  <a:schemeClr val="tx1"/>
                </a:solidFill>
              </a:rPr>
              <a:t>Affiliated with Indian Institute of Missiology, an affiliate agency approved by ATA and IMA</a:t>
            </a:r>
          </a:p>
          <a:p>
            <a:pPr marL="514350" indent="-514350" algn="just">
              <a:buAutoNum type="arabicPeriod"/>
            </a:pPr>
            <a:r>
              <a:rPr lang="en-US" dirty="0" smtClean="0">
                <a:solidFill>
                  <a:schemeClr val="tx1"/>
                </a:solidFill>
              </a:rPr>
              <a:t>Executive Director &amp; Principal: Rev. (Dr.) Hruda Ranjan Lohora</a:t>
            </a:r>
          </a:p>
          <a:p>
            <a:pPr marL="514350" indent="-514350" algn="just">
              <a:buAutoNum type="arabicPeriod"/>
            </a:pPr>
            <a:r>
              <a:rPr lang="en-US" dirty="0" smtClean="0">
                <a:solidFill>
                  <a:schemeClr val="tx1"/>
                </a:solidFill>
              </a:rPr>
              <a:t>Academic Advisors: Dr. </a:t>
            </a:r>
            <a:r>
              <a:rPr lang="en-US" dirty="0" err="1" smtClean="0">
                <a:solidFill>
                  <a:schemeClr val="tx1"/>
                </a:solidFill>
              </a:rPr>
              <a:t>Anuj</a:t>
            </a:r>
            <a:r>
              <a:rPr lang="en-US" dirty="0" smtClean="0">
                <a:solidFill>
                  <a:schemeClr val="tx1"/>
                </a:solidFill>
              </a:rPr>
              <a:t> </a:t>
            </a:r>
            <a:r>
              <a:rPr lang="en-US" dirty="0" err="1" smtClean="0">
                <a:solidFill>
                  <a:schemeClr val="tx1"/>
                </a:solidFill>
              </a:rPr>
              <a:t>Patro</a:t>
            </a:r>
            <a:r>
              <a:rPr lang="en-US" dirty="0" smtClean="0"/>
              <a:t>, </a:t>
            </a:r>
            <a:r>
              <a:rPr lang="en-US" dirty="0" smtClean="0">
                <a:solidFill>
                  <a:schemeClr val="tx1"/>
                </a:solidFill>
              </a:rPr>
              <a:t>Bishop Paul </a:t>
            </a:r>
            <a:r>
              <a:rPr lang="en-US" dirty="0" err="1" smtClean="0">
                <a:solidFill>
                  <a:schemeClr val="tx1"/>
                </a:solidFill>
              </a:rPr>
              <a:t>Dupare</a:t>
            </a:r>
            <a:r>
              <a:rPr lang="en-US" dirty="0" smtClean="0">
                <a:solidFill>
                  <a:schemeClr val="tx1"/>
                </a:solidFill>
              </a:rPr>
              <a:t>, &amp; Dr. J. </a:t>
            </a:r>
            <a:r>
              <a:rPr lang="en-US" dirty="0" err="1" smtClean="0">
                <a:solidFill>
                  <a:schemeClr val="tx1"/>
                </a:solidFill>
              </a:rPr>
              <a:t>Ganesapandy</a:t>
            </a:r>
            <a:endParaRPr lang="en-US" dirty="0" smtClean="0">
              <a:solidFill>
                <a:schemeClr val="tx1"/>
              </a:solidFill>
            </a:endParaRPr>
          </a:p>
          <a:p>
            <a:pPr marL="514350" indent="-514350" algn="just">
              <a:buAutoNum type="arabicPeriod"/>
            </a:pPr>
            <a:r>
              <a:rPr lang="en-US" dirty="0" smtClean="0">
                <a:solidFill>
                  <a:schemeClr val="tx1"/>
                </a:solidFill>
              </a:rPr>
              <a:t>Registrar (Honorary): Rev. </a:t>
            </a:r>
            <a:r>
              <a:rPr lang="en-US" dirty="0" err="1" smtClean="0">
                <a:solidFill>
                  <a:schemeClr val="tx1"/>
                </a:solidFill>
              </a:rPr>
              <a:t>Diwakar</a:t>
            </a:r>
            <a:r>
              <a:rPr lang="en-US" dirty="0" smtClean="0">
                <a:solidFill>
                  <a:schemeClr val="tx1"/>
                </a:solidFill>
              </a:rPr>
              <a:t> </a:t>
            </a:r>
            <a:r>
              <a:rPr lang="en-US" dirty="0" err="1" smtClean="0">
                <a:solidFill>
                  <a:schemeClr val="tx1"/>
                </a:solidFill>
              </a:rPr>
              <a:t>Londhe</a:t>
            </a:r>
            <a:endParaRPr lang="en-US" dirty="0">
              <a:solidFill>
                <a:schemeClr val="tx1"/>
              </a:solidFill>
            </a:endParaRPr>
          </a:p>
        </p:txBody>
      </p:sp>
      <p:pic>
        <p:nvPicPr>
          <p:cNvPr id="5" name="Picture 4" descr="logo.JPG"/>
          <p:cNvPicPr>
            <a:picLocks noChangeAspect="1"/>
          </p:cNvPicPr>
          <p:nvPr/>
        </p:nvPicPr>
        <p:blipFill>
          <a:blip r:embed="rId3" cstate="print"/>
          <a:stretch>
            <a:fillRect/>
          </a:stretch>
        </p:blipFill>
        <p:spPr>
          <a:xfrm>
            <a:off x="0" y="0"/>
            <a:ext cx="1524000" cy="1143000"/>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Offered</a:t>
            </a:r>
            <a:endParaRPr lang="en-US" dirty="0"/>
          </a:p>
        </p:txBody>
      </p:sp>
      <p:sp>
        <p:nvSpPr>
          <p:cNvPr id="3" name="Content Placeholder 2"/>
          <p:cNvSpPr>
            <a:spLocks noGrp="1"/>
          </p:cNvSpPr>
          <p:nvPr>
            <p:ph idx="1"/>
          </p:nvPr>
        </p:nvSpPr>
        <p:spPr/>
        <p:txBody>
          <a:bodyPr/>
          <a:lstStyle/>
          <a:p>
            <a:r>
              <a:rPr lang="en-US" dirty="0" smtClean="0"/>
              <a:t>Certificate Program   : 12 Courses/1 year</a:t>
            </a:r>
          </a:p>
          <a:p>
            <a:r>
              <a:rPr lang="en-US" dirty="0" smtClean="0"/>
              <a:t>Diploma in Theology: 24 Courses/2 Years</a:t>
            </a:r>
          </a:p>
          <a:p>
            <a:r>
              <a:rPr lang="en-US" dirty="0" smtClean="0"/>
              <a:t>Bachelor of Theology: 36 Courses/3 years</a:t>
            </a:r>
          </a:p>
          <a:p>
            <a:r>
              <a:rPr lang="en-US" dirty="0" smtClean="0"/>
              <a:t>Master of Divinity : 24-36 Courses/2-3 Years</a:t>
            </a:r>
          </a:p>
          <a:p>
            <a:r>
              <a:rPr lang="en-US" sz="2400" dirty="0" smtClean="0"/>
              <a:t>Transformational Urban Mission: 14 Courses/2 Years</a:t>
            </a:r>
            <a:endParaRPr lang="en-US" sz="2400" dirty="0"/>
          </a:p>
        </p:txBody>
      </p:sp>
      <p:sp>
        <p:nvSpPr>
          <p:cNvPr id="4" name="Footer Placeholder 3"/>
          <p:cNvSpPr>
            <a:spLocks noGrp="1"/>
          </p:cNvSpPr>
          <p:nvPr>
            <p:ph type="ftr" sz="quarter" idx="11"/>
          </p:nvPr>
        </p:nvSpPr>
        <p:spPr/>
        <p:txBody>
          <a:bodyPr/>
          <a:lstStyle/>
          <a:p>
            <a:r>
              <a:rPr lang="en-US" dirty="0" smtClean="0"/>
              <a:t>www.myindiamission.in</a:t>
            </a:r>
            <a:endParaRPr lang="en-US" dirty="0"/>
          </a:p>
        </p:txBody>
      </p:sp>
      <p:pic>
        <p:nvPicPr>
          <p:cNvPr id="5" name="Picture 4" descr="APCHE2.JPG"/>
          <p:cNvPicPr>
            <a:picLocks noChangeAspect="1"/>
          </p:cNvPicPr>
          <p:nvPr/>
        </p:nvPicPr>
        <p:blipFill>
          <a:blip r:embed="rId3" cstate="print"/>
          <a:stretch>
            <a:fillRect/>
          </a:stretch>
        </p:blipFill>
        <p:spPr>
          <a:xfrm>
            <a:off x="685800" y="4114800"/>
            <a:ext cx="3886200" cy="2343149"/>
          </a:xfrm>
          <a:prstGeom prst="rect">
            <a:avLst/>
          </a:prstGeom>
        </p:spPr>
      </p:pic>
      <p:pic>
        <p:nvPicPr>
          <p:cNvPr id="7" name="Picture 6" descr="logo.JPG"/>
          <p:cNvPicPr>
            <a:picLocks noChangeAspect="1"/>
          </p:cNvPicPr>
          <p:nvPr/>
        </p:nvPicPr>
        <p:blipFill>
          <a:blip r:embed="rId4" cstate="print"/>
          <a:stretch>
            <a:fillRect/>
          </a:stretch>
        </p:blipFill>
        <p:spPr>
          <a:xfrm>
            <a:off x="0" y="0"/>
            <a:ext cx="1727199" cy="1447800"/>
          </a:xfrm>
          <a:prstGeom prst="rect">
            <a:avLst/>
          </a:prstGeom>
        </p:spPr>
      </p:pic>
      <p:pic>
        <p:nvPicPr>
          <p:cNvPr id="8" name="Picture 7" descr="DSC00129.JPG"/>
          <p:cNvPicPr>
            <a:picLocks noChangeAspect="1"/>
          </p:cNvPicPr>
          <p:nvPr/>
        </p:nvPicPr>
        <p:blipFill>
          <a:blip r:embed="rId5" cstate="print"/>
          <a:stretch>
            <a:fillRect/>
          </a:stretch>
        </p:blipFill>
        <p:spPr>
          <a:xfrm>
            <a:off x="4572000" y="4114800"/>
            <a:ext cx="4038600" cy="2362200"/>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Methodology</a:t>
            </a:r>
            <a:endParaRPr lang="en-US" dirty="0"/>
          </a:p>
        </p:txBody>
      </p:sp>
      <p:graphicFrame>
        <p:nvGraphicFramePr>
          <p:cNvPr id="5" name="Content Placeholder 4"/>
          <p:cNvGraphicFramePr>
            <a:graphicFrameLocks noGrp="1"/>
          </p:cNvGraphicFramePr>
          <p:nvPr>
            <p:ph idx="1"/>
          </p:nvPr>
        </p:nvGraphicFramePr>
        <p:xfrm>
          <a:off x="457200" y="1600200"/>
          <a:ext cx="8229600" cy="4206240"/>
        </p:xfrm>
        <a:graphic>
          <a:graphicData uri="http://schemas.openxmlformats.org/drawingml/2006/table">
            <a:tbl>
              <a:tblPr firstRow="1" bandRow="1">
                <a:tableStyleId>{5C22544A-7EE6-4342-B048-85BDC9FD1C3A}</a:tableStyleId>
              </a:tblPr>
              <a:tblGrid>
                <a:gridCol w="1371600"/>
                <a:gridCol w="1219200"/>
                <a:gridCol w="1524000"/>
                <a:gridCol w="1371600"/>
                <a:gridCol w="1371600"/>
                <a:gridCol w="1371600"/>
              </a:tblGrid>
              <a:tr h="370840">
                <a:tc>
                  <a:txBody>
                    <a:bodyPr/>
                    <a:lstStyle/>
                    <a:p>
                      <a:r>
                        <a:rPr lang="en-US" dirty="0" smtClean="0"/>
                        <a:t>Programs</a:t>
                      </a:r>
                      <a:endParaRPr lang="en-US" dirty="0"/>
                    </a:p>
                  </a:txBody>
                  <a:tcPr/>
                </a:tc>
                <a:tc>
                  <a:txBody>
                    <a:bodyPr/>
                    <a:lstStyle/>
                    <a:p>
                      <a:pPr algn="ctr"/>
                      <a:r>
                        <a:rPr lang="en-US" dirty="0" smtClean="0"/>
                        <a:t>Lectures</a:t>
                      </a:r>
                      <a:endParaRPr lang="en-US" dirty="0"/>
                    </a:p>
                  </a:txBody>
                  <a:tcPr/>
                </a:tc>
                <a:tc>
                  <a:txBody>
                    <a:bodyPr/>
                    <a:lstStyle/>
                    <a:p>
                      <a:pPr algn="ctr"/>
                      <a:r>
                        <a:rPr lang="en-US" dirty="0" smtClean="0"/>
                        <a:t>Paper Presentation</a:t>
                      </a:r>
                      <a:endParaRPr lang="en-US" dirty="0"/>
                    </a:p>
                  </a:txBody>
                  <a:tcPr/>
                </a:tc>
                <a:tc>
                  <a:txBody>
                    <a:bodyPr/>
                    <a:lstStyle/>
                    <a:p>
                      <a:pPr algn="ctr"/>
                      <a:r>
                        <a:rPr lang="en-US" dirty="0" smtClean="0"/>
                        <a:t>Class Discussion</a:t>
                      </a:r>
                      <a:endParaRPr lang="en-US" dirty="0"/>
                    </a:p>
                  </a:txBody>
                  <a:tcPr/>
                </a:tc>
                <a:tc>
                  <a:txBody>
                    <a:bodyPr/>
                    <a:lstStyle/>
                    <a:p>
                      <a:pPr algn="ctr"/>
                      <a:r>
                        <a:rPr lang="en-US" dirty="0" smtClean="0"/>
                        <a:t>Field Research</a:t>
                      </a:r>
                      <a:endParaRPr lang="en-US" dirty="0"/>
                    </a:p>
                  </a:txBody>
                  <a:tcPr/>
                </a:tc>
                <a:tc>
                  <a:txBody>
                    <a:bodyPr/>
                    <a:lstStyle/>
                    <a:p>
                      <a:pPr algn="ctr"/>
                      <a:r>
                        <a:rPr lang="en-US" dirty="0" smtClean="0"/>
                        <a:t>Library Research</a:t>
                      </a:r>
                      <a:endParaRPr lang="en-US" dirty="0"/>
                    </a:p>
                  </a:txBody>
                  <a:tcPr/>
                </a:tc>
              </a:tr>
              <a:tr h="370840">
                <a:tc>
                  <a:txBody>
                    <a:bodyPr/>
                    <a:lstStyle/>
                    <a:p>
                      <a:endParaRPr lang="en-US" dirty="0" smtClean="0"/>
                    </a:p>
                    <a:p>
                      <a:r>
                        <a:rPr lang="en-US" dirty="0" smtClean="0"/>
                        <a:t>B.Th.</a:t>
                      </a:r>
                    </a:p>
                    <a:p>
                      <a:r>
                        <a:rPr lang="en-US" dirty="0" smtClean="0"/>
                        <a:t>(12x3=36)</a:t>
                      </a:r>
                      <a:endParaRPr lang="en-US" dirty="0"/>
                    </a:p>
                  </a:txBody>
                  <a:tcPr/>
                </a:tc>
                <a:tc>
                  <a:txBody>
                    <a:bodyPr/>
                    <a:lstStyle/>
                    <a:p>
                      <a:endParaRPr lang="en-US" dirty="0" smtClean="0"/>
                    </a:p>
                    <a:p>
                      <a:r>
                        <a:rPr lang="en-US" dirty="0" smtClean="0"/>
                        <a:t>      16 hrs</a:t>
                      </a:r>
                      <a:endParaRPr lang="en-US" dirty="0"/>
                    </a:p>
                  </a:txBody>
                  <a:tcPr/>
                </a:tc>
                <a:tc>
                  <a:txBody>
                    <a:bodyPr/>
                    <a:lstStyle/>
                    <a:p>
                      <a:endParaRPr lang="en-US" dirty="0" smtClean="0"/>
                    </a:p>
                    <a:p>
                      <a:r>
                        <a:rPr lang="en-US" dirty="0" smtClean="0"/>
                        <a:t>      10</a:t>
                      </a:r>
                      <a:endParaRPr lang="en-US" dirty="0"/>
                    </a:p>
                  </a:txBody>
                  <a:tcPr/>
                </a:tc>
                <a:tc>
                  <a:txBody>
                    <a:bodyPr/>
                    <a:lstStyle/>
                    <a:p>
                      <a:endParaRPr lang="en-US" dirty="0" smtClean="0"/>
                    </a:p>
                    <a:p>
                      <a:r>
                        <a:rPr lang="en-US" dirty="0" smtClean="0"/>
                        <a:t>      10</a:t>
                      </a:r>
                      <a:endParaRPr lang="en-US" dirty="0"/>
                    </a:p>
                  </a:txBody>
                  <a:tcPr/>
                </a:tc>
                <a:tc>
                  <a:txBody>
                    <a:bodyPr/>
                    <a:lstStyle/>
                    <a:p>
                      <a:r>
                        <a:rPr lang="en-US" dirty="0" smtClean="0"/>
                        <a:t>     </a:t>
                      </a:r>
                    </a:p>
                    <a:p>
                      <a:r>
                        <a:rPr lang="en-US" dirty="0" smtClean="0"/>
                        <a:t>       20</a:t>
                      </a:r>
                      <a:endParaRPr lang="en-US" dirty="0"/>
                    </a:p>
                  </a:txBody>
                  <a:tcPr/>
                </a:tc>
                <a:tc>
                  <a:txBody>
                    <a:bodyPr/>
                    <a:lstStyle/>
                    <a:p>
                      <a:r>
                        <a:rPr lang="en-US" dirty="0" smtClean="0"/>
                        <a:t>   </a:t>
                      </a:r>
                    </a:p>
                    <a:p>
                      <a:r>
                        <a:rPr lang="en-US" dirty="0" smtClean="0"/>
                        <a:t>      16</a:t>
                      </a:r>
                    </a:p>
                    <a:p>
                      <a:endParaRPr lang="en-US" dirty="0"/>
                    </a:p>
                  </a:txBody>
                  <a:tcPr/>
                </a:tc>
              </a:tr>
              <a:tr h="370840">
                <a:tc>
                  <a:txBody>
                    <a:bodyPr/>
                    <a:lstStyle/>
                    <a:p>
                      <a:endParaRPr lang="en-US" dirty="0" smtClean="0"/>
                    </a:p>
                    <a:p>
                      <a:r>
                        <a:rPr lang="en-US" dirty="0" smtClean="0"/>
                        <a:t>M.Div.</a:t>
                      </a:r>
                    </a:p>
                    <a:p>
                      <a:r>
                        <a:rPr lang="en-US" dirty="0" smtClean="0"/>
                        <a:t>(15x3=45)</a:t>
                      </a:r>
                      <a:endParaRPr lang="en-US" dirty="0"/>
                    </a:p>
                  </a:txBody>
                  <a:tcPr/>
                </a:tc>
                <a:tc>
                  <a:txBody>
                    <a:bodyPr/>
                    <a:lstStyle/>
                    <a:p>
                      <a:r>
                        <a:rPr lang="en-US" dirty="0" smtClean="0"/>
                        <a:t> </a:t>
                      </a:r>
                    </a:p>
                    <a:p>
                      <a:r>
                        <a:rPr lang="en-US" dirty="0" smtClean="0"/>
                        <a:t>      20 hrs</a:t>
                      </a:r>
                      <a:endParaRPr lang="en-US" dirty="0"/>
                    </a:p>
                  </a:txBody>
                  <a:tcPr/>
                </a:tc>
                <a:tc>
                  <a:txBody>
                    <a:bodyPr/>
                    <a:lstStyle/>
                    <a:p>
                      <a:endParaRPr lang="en-US" dirty="0" smtClean="0"/>
                    </a:p>
                    <a:p>
                      <a:r>
                        <a:rPr lang="en-US" dirty="0" smtClean="0"/>
                        <a:t>      15</a:t>
                      </a:r>
                      <a:endParaRPr lang="en-US" dirty="0"/>
                    </a:p>
                  </a:txBody>
                  <a:tcPr/>
                </a:tc>
                <a:tc>
                  <a:txBody>
                    <a:bodyPr/>
                    <a:lstStyle/>
                    <a:p>
                      <a:endParaRPr lang="en-US" dirty="0" smtClean="0"/>
                    </a:p>
                    <a:p>
                      <a:r>
                        <a:rPr lang="en-US" dirty="0" smtClean="0"/>
                        <a:t>      10</a:t>
                      </a:r>
                      <a:endParaRPr lang="en-US" dirty="0"/>
                    </a:p>
                  </a:txBody>
                  <a:tcPr/>
                </a:tc>
                <a:tc>
                  <a:txBody>
                    <a:bodyPr/>
                    <a:lstStyle/>
                    <a:p>
                      <a:r>
                        <a:rPr lang="en-US" dirty="0" smtClean="0"/>
                        <a:t> </a:t>
                      </a:r>
                    </a:p>
                    <a:p>
                      <a:r>
                        <a:rPr lang="en-US" dirty="0" smtClean="0"/>
                        <a:t>       25</a:t>
                      </a:r>
                      <a:endParaRPr lang="en-US" dirty="0"/>
                    </a:p>
                  </a:txBody>
                  <a:tcPr/>
                </a:tc>
                <a:tc>
                  <a:txBody>
                    <a:bodyPr/>
                    <a:lstStyle/>
                    <a:p>
                      <a:endParaRPr lang="en-US" dirty="0" smtClean="0"/>
                    </a:p>
                    <a:p>
                      <a:r>
                        <a:rPr lang="en-US" dirty="0" smtClean="0"/>
                        <a:t>      20</a:t>
                      </a:r>
                    </a:p>
                    <a:p>
                      <a:endParaRPr lang="en-US" dirty="0"/>
                    </a:p>
                  </a:txBody>
                  <a:tcPr/>
                </a:tc>
              </a:tr>
              <a:tr h="370840">
                <a:tc>
                  <a:txBody>
                    <a:bodyPr/>
                    <a:lstStyle/>
                    <a:p>
                      <a:endParaRPr lang="en-US" dirty="0" smtClean="0"/>
                    </a:p>
                    <a:p>
                      <a:pPr algn="ctr"/>
                      <a:r>
                        <a:rPr lang="en-US" dirty="0" smtClean="0"/>
                        <a:t>Internship for </a:t>
                      </a:r>
                      <a:r>
                        <a:rPr lang="en-US" dirty="0" err="1" smtClean="0"/>
                        <a:t>B.Th</a:t>
                      </a:r>
                      <a:r>
                        <a:rPr lang="en-US" dirty="0" smtClean="0"/>
                        <a:t> . &amp; M.Div.</a:t>
                      </a:r>
                    </a:p>
                    <a:p>
                      <a:endParaRPr lang="en-US" dirty="0" smtClean="0"/>
                    </a:p>
                    <a:p>
                      <a:endParaRPr lang="en-US" dirty="0"/>
                    </a:p>
                  </a:txBody>
                  <a:tcPr/>
                </a:tc>
                <a:tc gridSpan="5">
                  <a:txBody>
                    <a:bodyPr/>
                    <a:lstStyle/>
                    <a:p>
                      <a:endParaRPr lang="en-US" dirty="0" smtClean="0"/>
                    </a:p>
                    <a:p>
                      <a:endParaRPr lang="en-US" dirty="0" smtClean="0"/>
                    </a:p>
                    <a:p>
                      <a:pPr algn="ctr"/>
                      <a:r>
                        <a:rPr lang="en-US" sz="2000" dirty="0" smtClean="0"/>
                        <a:t>Two months of internship every year. One month for each internship course</a:t>
                      </a:r>
                      <a:endParaRPr lang="en-US" sz="20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4" name="Footer Placeholder 3"/>
          <p:cNvSpPr>
            <a:spLocks noGrp="1"/>
          </p:cNvSpPr>
          <p:nvPr>
            <p:ph type="ftr" sz="quarter" idx="11"/>
          </p:nvPr>
        </p:nvSpPr>
        <p:spPr/>
        <p:txBody>
          <a:bodyPr/>
          <a:lstStyle/>
          <a:p>
            <a:r>
              <a:rPr lang="en-US" dirty="0" smtClean="0"/>
              <a:t>www.myindiamission.in</a:t>
            </a:r>
            <a:endParaRPr lang="en-US" dirty="0"/>
          </a:p>
        </p:txBody>
      </p:sp>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Students’ Activities</a:t>
            </a:r>
            <a:endParaRPr lang="en-US" dirty="0"/>
          </a:p>
        </p:txBody>
      </p:sp>
      <p:pic>
        <p:nvPicPr>
          <p:cNvPr id="5" name="Content Placeholder 4" descr="CHECNGD.JPG"/>
          <p:cNvPicPr>
            <a:picLocks noGrp="1" noChangeAspect="1"/>
          </p:cNvPicPr>
          <p:nvPr>
            <p:ph idx="1"/>
          </p:nvPr>
        </p:nvPicPr>
        <p:blipFill>
          <a:blip r:embed="rId3" cstate="print"/>
          <a:stretch>
            <a:fillRect/>
          </a:stretch>
        </p:blipFill>
        <p:spPr>
          <a:xfrm>
            <a:off x="4572000" y="609601"/>
            <a:ext cx="4572000" cy="6248399"/>
          </a:xfrm>
        </p:spPr>
      </p:pic>
      <p:sp>
        <p:nvSpPr>
          <p:cNvPr id="4" name="Footer Placeholder 3"/>
          <p:cNvSpPr>
            <a:spLocks noGrp="1"/>
          </p:cNvSpPr>
          <p:nvPr>
            <p:ph type="ftr" sz="quarter" idx="11"/>
          </p:nvPr>
        </p:nvSpPr>
        <p:spPr>
          <a:xfrm>
            <a:off x="3124200" y="6477000"/>
            <a:ext cx="5029200" cy="381000"/>
          </a:xfrm>
        </p:spPr>
        <p:txBody>
          <a:bodyPr/>
          <a:lstStyle/>
          <a:p>
            <a:r>
              <a:rPr lang="en-US" sz="1600" smtClean="0"/>
              <a:t>www.myindiamission.in</a:t>
            </a:r>
            <a:endParaRPr lang="en-US" sz="1800" dirty="0"/>
          </a:p>
        </p:txBody>
      </p:sp>
      <p:pic>
        <p:nvPicPr>
          <p:cNvPr id="6" name="Picture 5" descr="IMG_0165.JPG"/>
          <p:cNvPicPr>
            <a:picLocks noChangeAspect="1"/>
          </p:cNvPicPr>
          <p:nvPr/>
        </p:nvPicPr>
        <p:blipFill>
          <a:blip r:embed="rId4" cstate="print"/>
          <a:stretch>
            <a:fillRect/>
          </a:stretch>
        </p:blipFill>
        <p:spPr>
          <a:xfrm>
            <a:off x="0" y="609600"/>
            <a:ext cx="4572000" cy="6248400"/>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endParaRPr lang="en-US" dirty="0"/>
          </a:p>
        </p:txBody>
      </p:sp>
      <p:pic>
        <p:nvPicPr>
          <p:cNvPr id="5" name="Content Placeholder 4" descr="DSC00445.JPG"/>
          <p:cNvPicPr>
            <a:picLocks noGrp="1" noChangeAspect="1"/>
          </p:cNvPicPr>
          <p:nvPr>
            <p:ph idx="1"/>
          </p:nvPr>
        </p:nvPicPr>
        <p:blipFill>
          <a:blip r:embed="rId3" cstate="print"/>
          <a:stretch>
            <a:fillRect/>
          </a:stretch>
        </p:blipFill>
        <p:spPr>
          <a:xfrm>
            <a:off x="0" y="0"/>
            <a:ext cx="4648200" cy="3733800"/>
          </a:xfrm>
        </p:spPr>
      </p:pic>
      <p:sp>
        <p:nvSpPr>
          <p:cNvPr id="4" name="Footer Placeholder 3"/>
          <p:cNvSpPr>
            <a:spLocks noGrp="1"/>
          </p:cNvSpPr>
          <p:nvPr>
            <p:ph type="ftr" sz="quarter" idx="11"/>
          </p:nvPr>
        </p:nvSpPr>
        <p:spPr/>
        <p:txBody>
          <a:bodyPr/>
          <a:lstStyle/>
          <a:p>
            <a:r>
              <a:rPr lang="en-US" dirty="0" smtClean="0"/>
              <a:t>www.myindiamission.in</a:t>
            </a:r>
            <a:endParaRPr lang="en-US" dirty="0"/>
          </a:p>
        </p:txBody>
      </p:sp>
      <p:pic>
        <p:nvPicPr>
          <p:cNvPr id="6" name="Picture 5" descr="DSC00492.JPG"/>
          <p:cNvPicPr>
            <a:picLocks noChangeAspect="1"/>
          </p:cNvPicPr>
          <p:nvPr/>
        </p:nvPicPr>
        <p:blipFill>
          <a:blip r:embed="rId4" cstate="print"/>
          <a:stretch>
            <a:fillRect/>
          </a:stretch>
        </p:blipFill>
        <p:spPr>
          <a:xfrm>
            <a:off x="4648200" y="0"/>
            <a:ext cx="4495800" cy="3733800"/>
          </a:xfrm>
          <a:prstGeom prst="rect">
            <a:avLst/>
          </a:prstGeom>
        </p:spPr>
      </p:pic>
      <p:pic>
        <p:nvPicPr>
          <p:cNvPr id="7" name="Picture 6" descr="DSC00453.JPG"/>
          <p:cNvPicPr>
            <a:picLocks noChangeAspect="1"/>
          </p:cNvPicPr>
          <p:nvPr/>
        </p:nvPicPr>
        <p:blipFill>
          <a:blip r:embed="rId5" cstate="print"/>
          <a:stretch>
            <a:fillRect/>
          </a:stretch>
        </p:blipFill>
        <p:spPr>
          <a:xfrm>
            <a:off x="0" y="3733800"/>
            <a:ext cx="4648200" cy="3124200"/>
          </a:xfrm>
          <a:prstGeom prst="rect">
            <a:avLst/>
          </a:prstGeom>
        </p:spPr>
      </p:pic>
      <p:pic>
        <p:nvPicPr>
          <p:cNvPr id="9" name="Picture 8" descr="Community Center.jpg"/>
          <p:cNvPicPr>
            <a:picLocks noChangeAspect="1"/>
          </p:cNvPicPr>
          <p:nvPr/>
        </p:nvPicPr>
        <p:blipFill>
          <a:blip r:embed="rId6" cstate="print"/>
          <a:stretch>
            <a:fillRect/>
          </a:stretch>
        </p:blipFill>
        <p:spPr>
          <a:xfrm>
            <a:off x="4648200" y="3733800"/>
            <a:ext cx="4495800" cy="3124200"/>
          </a:xfrm>
          <a:prstGeom prst="rect">
            <a:avLst/>
          </a:prstGeom>
          <a:scene3d>
            <a:camera prst="orthographicFront">
              <a:rot lat="0" lon="0" rev="10799999"/>
            </a:camera>
            <a:lightRig rig="threePt" dir="t"/>
          </a:scene3d>
        </p:spPr>
      </p:pic>
      <p:sp>
        <p:nvSpPr>
          <p:cNvPr id="10" name="TextBox 9"/>
          <p:cNvSpPr txBox="1"/>
          <p:nvPr/>
        </p:nvSpPr>
        <p:spPr>
          <a:xfrm>
            <a:off x="1981200" y="3352801"/>
            <a:ext cx="5562600" cy="461666"/>
          </a:xfrm>
          <a:prstGeom prst="rect">
            <a:avLst/>
          </a:prstGeom>
          <a:noFill/>
        </p:spPr>
        <p:txBody>
          <a:bodyPr wrap="square" rtlCol="0">
            <a:spAutoFit/>
          </a:bodyPr>
          <a:lstStyle/>
          <a:p>
            <a:r>
              <a:rPr lang="en-US" sz="2400" b="1" dirty="0" smtClean="0"/>
              <a:t>New </a:t>
            </a:r>
            <a:r>
              <a:rPr lang="en-US" sz="2400" b="1" dirty="0" err="1" smtClean="0"/>
              <a:t>Punchsheel</a:t>
            </a:r>
            <a:r>
              <a:rPr lang="en-US" sz="2400" b="1" dirty="0" smtClean="0"/>
              <a:t> Nagar Slum, Nagpur</a:t>
            </a:r>
            <a:endParaRPr lang="en-US" sz="2400" b="1" dirty="0"/>
          </a:p>
        </p:txBody>
      </p:sp>
      <p:pic>
        <p:nvPicPr>
          <p:cNvPr id="1026" name="Picture 2" descr="H:\Photos MY INDIA\Bhim Nagar Picture\DSC01543.JPG"/>
          <p:cNvPicPr>
            <a:picLocks noChangeAspect="1" noChangeArrowheads="1"/>
          </p:cNvPicPr>
          <p:nvPr/>
        </p:nvPicPr>
        <p:blipFill>
          <a:blip r:embed="rId7" cstate="print"/>
          <a:srcRect/>
          <a:stretch>
            <a:fillRect/>
          </a:stretch>
        </p:blipFill>
        <p:spPr bwMode="auto">
          <a:xfrm>
            <a:off x="4648200" y="3733800"/>
            <a:ext cx="4495800" cy="3124200"/>
          </a:xfrm>
          <a:prstGeom prst="rect">
            <a:avLst/>
          </a:prstGeom>
          <a:noFill/>
        </p:spPr>
      </p:pic>
      <p:sp>
        <p:nvSpPr>
          <p:cNvPr id="11" name="TextBox 10"/>
          <p:cNvSpPr txBox="1"/>
          <p:nvPr/>
        </p:nvSpPr>
        <p:spPr>
          <a:xfrm>
            <a:off x="3124200" y="2667000"/>
            <a:ext cx="2590800" cy="369332"/>
          </a:xfrm>
          <a:prstGeom prst="rect">
            <a:avLst/>
          </a:prstGeom>
          <a:noFill/>
        </p:spPr>
        <p:txBody>
          <a:bodyPr wrap="square" rtlCol="0">
            <a:spAutoFit/>
          </a:bodyPr>
          <a:lstStyle/>
          <a:p>
            <a:r>
              <a:rPr lang="en-US" b="1" dirty="0" smtClean="0"/>
              <a:t>MATUL IN PRAXIS</a:t>
            </a:r>
            <a:endParaRPr lang="en-US" b="1" dirty="0"/>
          </a:p>
        </p:txBody>
      </p:sp>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95400"/>
          </a:xfrm>
        </p:spPr>
        <p:txBody>
          <a:bodyPr>
            <a:normAutofit fontScale="90000"/>
          </a:bodyPr>
          <a:lstStyle/>
          <a:p>
            <a:r>
              <a:rPr lang="en-US" dirty="0" smtClean="0"/>
              <a:t/>
            </a:r>
            <a:br>
              <a:rPr lang="en-US" dirty="0" smtClean="0"/>
            </a:br>
            <a:r>
              <a:rPr lang="en-US" dirty="0" smtClean="0"/>
              <a:t>Entrance Requirements</a:t>
            </a:r>
            <a:endParaRPr lang="en-US" dirty="0"/>
          </a:p>
        </p:txBody>
      </p:sp>
      <p:sp>
        <p:nvSpPr>
          <p:cNvPr id="3" name="Content Placeholder 2"/>
          <p:cNvSpPr>
            <a:spLocks noGrp="1"/>
          </p:cNvSpPr>
          <p:nvPr>
            <p:ph idx="1"/>
          </p:nvPr>
        </p:nvSpPr>
        <p:spPr>
          <a:xfrm>
            <a:off x="457200" y="2667000"/>
            <a:ext cx="8229600" cy="3642360"/>
          </a:xfrm>
        </p:spPr>
        <p:txBody>
          <a:bodyPr>
            <a:normAutofit/>
          </a:bodyPr>
          <a:lstStyle/>
          <a:p>
            <a:pPr algn="just"/>
            <a:r>
              <a:rPr lang="en-US" sz="3600" dirty="0" smtClean="0"/>
              <a:t>Certificate Program: Know Reading and Writing</a:t>
            </a:r>
          </a:p>
          <a:p>
            <a:pPr algn="just"/>
            <a:r>
              <a:rPr lang="en-US" sz="3600" dirty="0" smtClean="0"/>
              <a:t>Diploma Program: 10</a:t>
            </a:r>
            <a:r>
              <a:rPr lang="en-US" sz="3600" baseline="30000" dirty="0" smtClean="0"/>
              <a:t>th</a:t>
            </a:r>
            <a:r>
              <a:rPr lang="en-US" sz="3600" dirty="0" smtClean="0"/>
              <a:t> Pass</a:t>
            </a:r>
          </a:p>
          <a:p>
            <a:pPr algn="just"/>
            <a:r>
              <a:rPr lang="en-US" sz="3600" dirty="0" smtClean="0"/>
              <a:t>Bachelor Program: 12</a:t>
            </a:r>
            <a:r>
              <a:rPr lang="en-US" sz="3600" baseline="30000" dirty="0" smtClean="0"/>
              <a:t>th</a:t>
            </a:r>
            <a:r>
              <a:rPr lang="en-US" sz="3600" dirty="0" smtClean="0"/>
              <a:t> Pass</a:t>
            </a:r>
          </a:p>
          <a:p>
            <a:pPr algn="just"/>
            <a:r>
              <a:rPr lang="en-US" sz="3600" dirty="0" smtClean="0"/>
              <a:t>Master Program: Any Graduate </a:t>
            </a:r>
            <a:endParaRPr lang="en-US" sz="3600" dirty="0"/>
          </a:p>
        </p:txBody>
      </p:sp>
      <p:sp>
        <p:nvSpPr>
          <p:cNvPr id="4" name="Footer Placeholder 3"/>
          <p:cNvSpPr>
            <a:spLocks noGrp="1"/>
          </p:cNvSpPr>
          <p:nvPr>
            <p:ph type="ftr" sz="quarter" idx="11"/>
          </p:nvPr>
        </p:nvSpPr>
        <p:spPr/>
        <p:txBody>
          <a:bodyPr/>
          <a:lstStyle/>
          <a:p>
            <a:r>
              <a:rPr lang="en-US" dirty="0" smtClean="0"/>
              <a:t>www.myindiamission.in</a:t>
            </a:r>
            <a:endParaRPr lang="en-US" dirty="0"/>
          </a:p>
        </p:txBody>
      </p:sp>
      <p:pic>
        <p:nvPicPr>
          <p:cNvPr id="5" name="Picture 4" descr="logo.JPG"/>
          <p:cNvPicPr>
            <a:picLocks noChangeAspect="1"/>
          </p:cNvPicPr>
          <p:nvPr/>
        </p:nvPicPr>
        <p:blipFill>
          <a:blip r:embed="rId3" cstate="print"/>
          <a:stretch>
            <a:fillRect/>
          </a:stretch>
        </p:blipFill>
        <p:spPr>
          <a:xfrm>
            <a:off x="1" y="0"/>
            <a:ext cx="2235200" cy="1676400"/>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a:t>
            </a:r>
            <a:endParaRPr lang="en-US" dirty="0"/>
          </a:p>
        </p:txBody>
      </p:sp>
      <p:sp>
        <p:nvSpPr>
          <p:cNvPr id="3" name="Content Placeholder 2"/>
          <p:cNvSpPr>
            <a:spLocks noGrp="1"/>
          </p:cNvSpPr>
          <p:nvPr>
            <p:ph idx="1"/>
          </p:nvPr>
        </p:nvSpPr>
        <p:spPr/>
        <p:txBody>
          <a:bodyPr>
            <a:noAutofit/>
          </a:bodyPr>
          <a:lstStyle/>
          <a:p>
            <a:pPr algn="just"/>
            <a:r>
              <a:rPr lang="en-US" sz="3600" dirty="0" smtClean="0"/>
              <a:t>Faculties are inducted from the Churches and Seminaries, who have possessed with ATA/SSC degrees.</a:t>
            </a:r>
          </a:p>
          <a:p>
            <a:pPr algn="just"/>
            <a:r>
              <a:rPr lang="en-US" sz="3600" dirty="0" smtClean="0"/>
              <a:t>Faculties teaching up to Bachelor level of programs must have a BD or M.Div.</a:t>
            </a:r>
          </a:p>
          <a:p>
            <a:pPr algn="just"/>
            <a:r>
              <a:rPr lang="en-US" sz="3600" dirty="0" smtClean="0"/>
              <a:t>Faculties teaching to Master of Divinity must have a </a:t>
            </a:r>
            <a:r>
              <a:rPr lang="en-US" sz="3600" dirty="0" err="1" smtClean="0"/>
              <a:t>M.Th.</a:t>
            </a:r>
            <a:r>
              <a:rPr lang="en-US" sz="3600" dirty="0" smtClean="0"/>
              <a:t> or a Doctorate</a:t>
            </a:r>
            <a:endParaRPr lang="en-US" sz="3600" dirty="0"/>
          </a:p>
        </p:txBody>
      </p:sp>
      <p:sp>
        <p:nvSpPr>
          <p:cNvPr id="4" name="Footer Placeholder 3"/>
          <p:cNvSpPr>
            <a:spLocks noGrp="1"/>
          </p:cNvSpPr>
          <p:nvPr>
            <p:ph type="ftr" sz="quarter" idx="11"/>
          </p:nvPr>
        </p:nvSpPr>
        <p:spPr/>
        <p:txBody>
          <a:bodyPr/>
          <a:lstStyle/>
          <a:p>
            <a:r>
              <a:rPr lang="en-US" dirty="0" smtClean="0"/>
              <a:t>www.myindiamission.in</a:t>
            </a:r>
            <a:endParaRPr lang="en-US" dirty="0"/>
          </a:p>
        </p:txBody>
      </p:sp>
      <p:pic>
        <p:nvPicPr>
          <p:cNvPr id="5" name="Picture 4" descr="logo.JPG"/>
          <p:cNvPicPr>
            <a:picLocks noChangeAspect="1"/>
          </p:cNvPicPr>
          <p:nvPr/>
        </p:nvPicPr>
        <p:blipFill>
          <a:blip r:embed="rId3" cstate="print"/>
          <a:stretch>
            <a:fillRect/>
          </a:stretch>
        </p:blipFill>
        <p:spPr>
          <a:xfrm>
            <a:off x="685800" y="0"/>
            <a:ext cx="2209800" cy="1714500"/>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On Going Programs</a:t>
            </a:r>
            <a:endParaRPr lang="en-US" dirty="0"/>
          </a:p>
        </p:txBody>
      </p:sp>
      <p:sp>
        <p:nvSpPr>
          <p:cNvPr id="3" name="Content Placeholder 2"/>
          <p:cNvSpPr>
            <a:spLocks noGrp="1"/>
          </p:cNvSpPr>
          <p:nvPr>
            <p:ph idx="1"/>
          </p:nvPr>
        </p:nvSpPr>
        <p:spPr>
          <a:xfrm>
            <a:off x="457200" y="1600200"/>
            <a:ext cx="5562600" cy="4709160"/>
          </a:xfrm>
        </p:spPr>
        <p:txBody>
          <a:bodyPr>
            <a:normAutofit fontScale="92500" lnSpcReduction="10000"/>
          </a:bodyPr>
          <a:lstStyle/>
          <a:p>
            <a:pPr algn="just"/>
            <a:r>
              <a:rPr lang="en-US" dirty="0" smtClean="0"/>
              <a:t>Master of Divinity Program in partnership with Life Christian University (India)- Rev. John Joseph. </a:t>
            </a:r>
          </a:p>
          <a:p>
            <a:pPr algn="just">
              <a:buNone/>
            </a:pPr>
            <a:r>
              <a:rPr lang="en-US" dirty="0" smtClean="0"/>
              <a:t>     Venue: Bishop Cotton Primary School</a:t>
            </a:r>
          </a:p>
          <a:p>
            <a:pPr algn="just"/>
            <a:r>
              <a:rPr lang="en-US" dirty="0" smtClean="0"/>
              <a:t>Diploma &amp; Bachelor Programs in partnership with Nagpur Diocesan Council (CNI)- Bishop Paul </a:t>
            </a:r>
            <a:r>
              <a:rPr lang="en-US" dirty="0" err="1" smtClean="0"/>
              <a:t>Dupare</a:t>
            </a:r>
            <a:r>
              <a:rPr lang="en-US" dirty="0" smtClean="0"/>
              <a:t>.</a:t>
            </a:r>
          </a:p>
          <a:p>
            <a:pPr algn="just">
              <a:buNone/>
            </a:pPr>
            <a:r>
              <a:rPr lang="en-US" dirty="0" smtClean="0"/>
              <a:t>     Venue: Cathedral Compound (</a:t>
            </a:r>
            <a:r>
              <a:rPr lang="en-US" dirty="0" err="1" smtClean="0"/>
              <a:t>Mahila</a:t>
            </a:r>
            <a:r>
              <a:rPr lang="en-US" dirty="0" smtClean="0"/>
              <a:t> </a:t>
            </a:r>
            <a:r>
              <a:rPr lang="en-US" dirty="0" err="1" smtClean="0"/>
              <a:t>Saddan</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www.myindiamission.in</a:t>
            </a:r>
            <a:endParaRPr lang="en-US" dirty="0"/>
          </a:p>
        </p:txBody>
      </p:sp>
      <p:pic>
        <p:nvPicPr>
          <p:cNvPr id="6" name="Picture 5" descr="DSC00088.JPG"/>
          <p:cNvPicPr>
            <a:picLocks noChangeAspect="1"/>
          </p:cNvPicPr>
          <p:nvPr/>
        </p:nvPicPr>
        <p:blipFill>
          <a:blip r:embed="rId3" cstate="print"/>
          <a:stretch>
            <a:fillRect/>
          </a:stretch>
        </p:blipFill>
        <p:spPr>
          <a:xfrm>
            <a:off x="6019800" y="4038600"/>
            <a:ext cx="3124200" cy="2590799"/>
          </a:xfrm>
          <a:prstGeom prst="rect">
            <a:avLst/>
          </a:prstGeom>
        </p:spPr>
      </p:pic>
      <p:pic>
        <p:nvPicPr>
          <p:cNvPr id="7" name="Picture 6" descr="IMG_0086.JPG"/>
          <p:cNvPicPr>
            <a:picLocks noChangeAspect="1"/>
          </p:cNvPicPr>
          <p:nvPr/>
        </p:nvPicPr>
        <p:blipFill>
          <a:blip r:embed="rId4" cstate="print"/>
          <a:stretch>
            <a:fillRect/>
          </a:stretch>
        </p:blipFill>
        <p:spPr>
          <a:xfrm>
            <a:off x="6019800" y="1752600"/>
            <a:ext cx="3124200" cy="2209800"/>
          </a:xfrm>
          <a:prstGeom prst="rect">
            <a:avLst/>
          </a:prstGeom>
        </p:spPr>
      </p:pic>
      <p:pic>
        <p:nvPicPr>
          <p:cNvPr id="8" name="Picture 7" descr="logo.JPG"/>
          <p:cNvPicPr>
            <a:picLocks noChangeAspect="1"/>
          </p:cNvPicPr>
          <p:nvPr/>
        </p:nvPicPr>
        <p:blipFill>
          <a:blip r:embed="rId5" cstate="print"/>
          <a:stretch>
            <a:fillRect/>
          </a:stretch>
        </p:blipFill>
        <p:spPr>
          <a:xfrm>
            <a:off x="1" y="1"/>
            <a:ext cx="1828799" cy="1371599"/>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Seminar Based Training</a:t>
            </a:r>
            <a:endParaRPr lang="en-US" dirty="0"/>
          </a:p>
        </p:txBody>
      </p:sp>
      <p:pic>
        <p:nvPicPr>
          <p:cNvPr id="6" name="Content Placeholder 5" descr="IMG_0077.JPG"/>
          <p:cNvPicPr>
            <a:picLocks noGrp="1" noChangeAspect="1"/>
          </p:cNvPicPr>
          <p:nvPr>
            <p:ph idx="1"/>
          </p:nvPr>
        </p:nvPicPr>
        <p:blipFill>
          <a:blip r:embed="rId3" cstate="print"/>
          <a:stretch>
            <a:fillRect/>
          </a:stretch>
        </p:blipFill>
        <p:spPr>
          <a:xfrm>
            <a:off x="4419600" y="609600"/>
            <a:ext cx="4724400" cy="2285999"/>
          </a:xfrm>
        </p:spPr>
      </p:pic>
      <p:sp>
        <p:nvSpPr>
          <p:cNvPr id="4" name="Footer Placeholder 3"/>
          <p:cNvSpPr>
            <a:spLocks noGrp="1"/>
          </p:cNvSpPr>
          <p:nvPr>
            <p:ph type="ftr" sz="quarter" idx="11"/>
          </p:nvPr>
        </p:nvSpPr>
        <p:spPr/>
        <p:txBody>
          <a:bodyPr/>
          <a:lstStyle/>
          <a:p>
            <a:r>
              <a:rPr lang="en-US" smtClean="0"/>
              <a:t>www.myindiamission.in</a:t>
            </a:r>
            <a:endParaRPr lang="en-US"/>
          </a:p>
        </p:txBody>
      </p:sp>
      <p:pic>
        <p:nvPicPr>
          <p:cNvPr id="7" name="Picture 6" descr="DSC01151.JPG"/>
          <p:cNvPicPr>
            <a:picLocks noChangeAspect="1"/>
          </p:cNvPicPr>
          <p:nvPr/>
        </p:nvPicPr>
        <p:blipFill>
          <a:blip r:embed="rId4" cstate="print"/>
          <a:stretch>
            <a:fillRect/>
          </a:stretch>
        </p:blipFill>
        <p:spPr>
          <a:xfrm>
            <a:off x="0" y="1752600"/>
            <a:ext cx="4419600" cy="3048000"/>
          </a:xfrm>
          <a:prstGeom prst="rect">
            <a:avLst/>
          </a:prstGeom>
        </p:spPr>
      </p:pic>
      <p:pic>
        <p:nvPicPr>
          <p:cNvPr id="10" name="Picture 9" descr="DSC00218.JPG"/>
          <p:cNvPicPr>
            <a:picLocks noChangeAspect="1"/>
          </p:cNvPicPr>
          <p:nvPr/>
        </p:nvPicPr>
        <p:blipFill>
          <a:blip r:embed="rId5" cstate="print"/>
          <a:stretch>
            <a:fillRect/>
          </a:stretch>
        </p:blipFill>
        <p:spPr>
          <a:xfrm>
            <a:off x="4419600" y="4343400"/>
            <a:ext cx="4724400" cy="2514600"/>
          </a:xfrm>
          <a:prstGeom prst="rect">
            <a:avLst/>
          </a:prstGeom>
        </p:spPr>
      </p:pic>
      <p:sp>
        <p:nvSpPr>
          <p:cNvPr id="11" name="TextBox 10"/>
          <p:cNvSpPr txBox="1"/>
          <p:nvPr/>
        </p:nvSpPr>
        <p:spPr>
          <a:xfrm flipH="1">
            <a:off x="0" y="838200"/>
            <a:ext cx="3886200" cy="523220"/>
          </a:xfrm>
          <a:prstGeom prst="rect">
            <a:avLst/>
          </a:prstGeom>
          <a:noFill/>
        </p:spPr>
        <p:txBody>
          <a:bodyPr wrap="square" rtlCol="0">
            <a:spAutoFit/>
          </a:bodyPr>
          <a:lstStyle/>
          <a:p>
            <a:r>
              <a:rPr lang="en-US" sz="2800" dirty="0" smtClean="0"/>
              <a:t>Mission &amp; Evangelism</a:t>
            </a:r>
            <a:endParaRPr lang="en-US" sz="2800" dirty="0"/>
          </a:p>
        </p:txBody>
      </p:sp>
      <p:sp>
        <p:nvSpPr>
          <p:cNvPr id="12" name="TextBox 11"/>
          <p:cNvSpPr txBox="1"/>
          <p:nvPr/>
        </p:nvSpPr>
        <p:spPr>
          <a:xfrm flipH="1">
            <a:off x="4419600" y="3048001"/>
            <a:ext cx="4724400" cy="1384995"/>
          </a:xfrm>
          <a:prstGeom prst="rect">
            <a:avLst/>
          </a:prstGeom>
          <a:noFill/>
        </p:spPr>
        <p:txBody>
          <a:bodyPr wrap="square" rtlCol="0">
            <a:spAutoFit/>
          </a:bodyPr>
          <a:lstStyle/>
          <a:p>
            <a:pPr algn="ctr"/>
            <a:r>
              <a:rPr lang="en-US" sz="2800" dirty="0" smtClean="0"/>
              <a:t>Community Transformation &amp; </a:t>
            </a:r>
          </a:p>
          <a:p>
            <a:pPr algn="ctr"/>
            <a:r>
              <a:rPr lang="en-US" sz="2800" dirty="0" smtClean="0"/>
              <a:t>Church Growth</a:t>
            </a:r>
            <a:endParaRPr lang="en-US" sz="2800" dirty="0"/>
          </a:p>
        </p:txBody>
      </p:sp>
      <p:sp>
        <p:nvSpPr>
          <p:cNvPr id="13" name="TextBox 12"/>
          <p:cNvSpPr txBox="1"/>
          <p:nvPr/>
        </p:nvSpPr>
        <p:spPr>
          <a:xfrm>
            <a:off x="457200" y="5257800"/>
            <a:ext cx="3352800" cy="523220"/>
          </a:xfrm>
          <a:prstGeom prst="rect">
            <a:avLst/>
          </a:prstGeom>
          <a:noFill/>
        </p:spPr>
        <p:txBody>
          <a:bodyPr wrap="square" rtlCol="0">
            <a:spAutoFit/>
          </a:bodyPr>
          <a:lstStyle/>
          <a:p>
            <a:r>
              <a:rPr lang="en-US" sz="2800" dirty="0" smtClean="0"/>
              <a:t>Kingdom Concerns</a:t>
            </a:r>
            <a:endParaRPr lang="en-US" sz="2800" dirty="0"/>
          </a:p>
        </p:txBody>
      </p:sp>
      <p:sp>
        <p:nvSpPr>
          <p:cNvPr id="14" name="Right Arrow 13"/>
          <p:cNvSpPr/>
          <p:nvPr/>
        </p:nvSpPr>
        <p:spPr>
          <a:xfrm>
            <a:off x="3657600" y="9144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4419600" y="3505200"/>
            <a:ext cx="990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505200" y="57150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CHE Graduation 2014</a:t>
            </a:r>
            <a:endParaRPr lang="en-US" dirty="0"/>
          </a:p>
        </p:txBody>
      </p:sp>
      <p:pic>
        <p:nvPicPr>
          <p:cNvPr id="5" name="Content Placeholder 4" descr="DSC01493.JPG"/>
          <p:cNvPicPr>
            <a:picLocks noGrp="1" noChangeAspect="1"/>
          </p:cNvPicPr>
          <p:nvPr>
            <p:ph idx="1"/>
          </p:nvPr>
        </p:nvPicPr>
        <p:blipFill>
          <a:blip r:embed="rId3" cstate="print"/>
          <a:stretch>
            <a:fillRect/>
          </a:stretch>
        </p:blipFill>
        <p:spPr>
          <a:xfrm>
            <a:off x="4648200" y="914400"/>
            <a:ext cx="4495800" cy="3276601"/>
          </a:xfrm>
        </p:spPr>
      </p:pic>
      <p:sp>
        <p:nvSpPr>
          <p:cNvPr id="4" name="Footer Placeholder 3"/>
          <p:cNvSpPr>
            <a:spLocks noGrp="1"/>
          </p:cNvSpPr>
          <p:nvPr>
            <p:ph type="ftr" sz="quarter" idx="11"/>
          </p:nvPr>
        </p:nvSpPr>
        <p:spPr>
          <a:xfrm>
            <a:off x="3124200" y="6477000"/>
            <a:ext cx="2895600" cy="381000"/>
          </a:xfrm>
        </p:spPr>
        <p:txBody>
          <a:bodyPr/>
          <a:lstStyle/>
          <a:p>
            <a:r>
              <a:rPr lang="en-US" dirty="0" smtClean="0"/>
              <a:t>www.myindiamission.in</a:t>
            </a:r>
            <a:endParaRPr lang="en-US" dirty="0"/>
          </a:p>
        </p:txBody>
      </p:sp>
      <p:pic>
        <p:nvPicPr>
          <p:cNvPr id="6" name="Picture 5" descr="DSC01487.JPG"/>
          <p:cNvPicPr>
            <a:picLocks noChangeAspect="1"/>
          </p:cNvPicPr>
          <p:nvPr/>
        </p:nvPicPr>
        <p:blipFill>
          <a:blip r:embed="rId4" cstate="print"/>
          <a:stretch>
            <a:fillRect/>
          </a:stretch>
        </p:blipFill>
        <p:spPr>
          <a:xfrm>
            <a:off x="4648201" y="3810000"/>
            <a:ext cx="4495800" cy="2790661"/>
          </a:xfrm>
          <a:prstGeom prst="rect">
            <a:avLst/>
          </a:prstGeom>
        </p:spPr>
      </p:pic>
      <p:pic>
        <p:nvPicPr>
          <p:cNvPr id="7" name="Picture 6" descr="DSC01420.JPG"/>
          <p:cNvPicPr>
            <a:picLocks noChangeAspect="1"/>
          </p:cNvPicPr>
          <p:nvPr/>
        </p:nvPicPr>
        <p:blipFill>
          <a:blip r:embed="rId5" cstate="print"/>
          <a:stretch>
            <a:fillRect/>
          </a:stretch>
        </p:blipFill>
        <p:spPr>
          <a:xfrm>
            <a:off x="1" y="914401"/>
            <a:ext cx="4648199" cy="2895600"/>
          </a:xfrm>
          <a:prstGeom prst="rect">
            <a:avLst/>
          </a:prstGeom>
        </p:spPr>
      </p:pic>
      <p:pic>
        <p:nvPicPr>
          <p:cNvPr id="8" name="Picture 7" descr="DSC01378.JPG"/>
          <p:cNvPicPr>
            <a:picLocks noChangeAspect="1"/>
          </p:cNvPicPr>
          <p:nvPr/>
        </p:nvPicPr>
        <p:blipFill>
          <a:blip r:embed="rId6" cstate="print"/>
          <a:stretch>
            <a:fillRect/>
          </a:stretch>
        </p:blipFill>
        <p:spPr>
          <a:xfrm>
            <a:off x="0" y="3810000"/>
            <a:ext cx="4648199" cy="2819400"/>
          </a:xfrm>
          <a:prstGeom prst="rect">
            <a:avLst/>
          </a:prstGeom>
        </p:spPr>
      </p:pic>
    </p:spTree>
  </p:cSld>
  <p:clrMapOvr>
    <a:masterClrMapping/>
  </p:clrMapOvr>
  <p:transition spd="med">
    <p:wedge/>
    <p:sndAc>
      <p:stSnd>
        <p:snd r:embed="rId2" name="chimes.wav" builtIn="1"/>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Prayer Points</a:t>
            </a:r>
            <a:endParaRPr lang="en-US" dirty="0"/>
          </a:p>
        </p:txBody>
      </p:sp>
      <p:sp>
        <p:nvSpPr>
          <p:cNvPr id="3" name="Content Placeholder 2"/>
          <p:cNvSpPr>
            <a:spLocks noGrp="1"/>
          </p:cNvSpPr>
          <p:nvPr>
            <p:ph idx="1"/>
          </p:nvPr>
        </p:nvSpPr>
        <p:spPr>
          <a:xfrm>
            <a:off x="457200" y="914400"/>
            <a:ext cx="8229600" cy="5486400"/>
          </a:xfrm>
        </p:spPr>
        <p:txBody>
          <a:bodyPr>
            <a:noAutofit/>
          </a:bodyPr>
          <a:lstStyle/>
          <a:p>
            <a:pPr algn="just"/>
            <a:r>
              <a:rPr lang="en-US" sz="3200" dirty="0" smtClean="0"/>
              <a:t>Vision to promote everywhere in India</a:t>
            </a:r>
          </a:p>
          <a:p>
            <a:pPr algn="just"/>
            <a:r>
              <a:rPr lang="en-US" sz="3200" dirty="0" smtClean="0"/>
              <a:t>Need an Office of its own</a:t>
            </a:r>
          </a:p>
          <a:p>
            <a:pPr algn="just"/>
            <a:r>
              <a:rPr lang="en-US" sz="3200" dirty="0" smtClean="0"/>
              <a:t>Need a Library with 5000 volumes of books</a:t>
            </a:r>
          </a:p>
          <a:p>
            <a:pPr algn="just"/>
            <a:r>
              <a:rPr lang="en-US" sz="3200" dirty="0" smtClean="0"/>
              <a:t>Need a Common Training Hall</a:t>
            </a:r>
          </a:p>
          <a:p>
            <a:pPr algn="just"/>
            <a:r>
              <a:rPr lang="en-US" sz="3200" dirty="0" smtClean="0"/>
              <a:t>Need a Light Vehicle for Multi-purpose</a:t>
            </a:r>
          </a:p>
          <a:p>
            <a:pPr algn="just"/>
            <a:r>
              <a:rPr lang="en-US" sz="3200" dirty="0" smtClean="0"/>
              <a:t>Need a Faculty Lounge</a:t>
            </a:r>
          </a:p>
          <a:p>
            <a:pPr algn="just"/>
            <a:r>
              <a:rPr lang="en-US" sz="3200" dirty="0" smtClean="0"/>
              <a:t>Need $ 300 every month for a center to extend its program to different parts of India</a:t>
            </a:r>
            <a:endParaRPr lang="en-US" sz="3200" dirty="0"/>
          </a:p>
        </p:txBody>
      </p:sp>
      <p:sp>
        <p:nvSpPr>
          <p:cNvPr id="4" name="Footer Placeholder 3"/>
          <p:cNvSpPr>
            <a:spLocks noGrp="1"/>
          </p:cNvSpPr>
          <p:nvPr>
            <p:ph type="ftr" sz="quarter" idx="11"/>
          </p:nvPr>
        </p:nvSpPr>
        <p:spPr/>
        <p:txBody>
          <a:bodyPr/>
          <a:lstStyle/>
          <a:p>
            <a:r>
              <a:rPr lang="en-US" dirty="0" smtClean="0"/>
              <a:t>www.myindiamission.in</a:t>
            </a:r>
            <a:endParaRPr lang="en-US" dirty="0"/>
          </a:p>
        </p:txBody>
      </p:sp>
      <p:pic>
        <p:nvPicPr>
          <p:cNvPr id="5" name="Picture 4" descr="logo.JPG"/>
          <p:cNvPicPr>
            <a:picLocks noChangeAspect="1"/>
          </p:cNvPicPr>
          <p:nvPr/>
        </p:nvPicPr>
        <p:blipFill>
          <a:blip r:embed="rId3" cstate="print"/>
          <a:stretch>
            <a:fillRect/>
          </a:stretch>
        </p:blipFill>
        <p:spPr>
          <a:xfrm>
            <a:off x="1" y="1"/>
            <a:ext cx="1295399" cy="971549"/>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style>
          <a:lnRef idx="0">
            <a:schemeClr val="accent3"/>
          </a:lnRef>
          <a:fillRef idx="3">
            <a:schemeClr val="accent3"/>
          </a:fillRef>
          <a:effectRef idx="3">
            <a:schemeClr val="accent3"/>
          </a:effectRef>
          <a:fontRef idx="minor">
            <a:schemeClr val="lt1"/>
          </a:fontRef>
        </p:style>
        <p:txBody>
          <a:bodyPr/>
          <a:lstStyle/>
          <a:p>
            <a:r>
              <a:rPr lang="en-US" dirty="0" smtClean="0"/>
              <a:t>VISION</a:t>
            </a:r>
            <a:endParaRPr lang="en-US" dirty="0"/>
          </a:p>
        </p:txBody>
      </p:sp>
      <p:sp>
        <p:nvSpPr>
          <p:cNvPr id="3" name="Content Placeholder 2"/>
          <p:cNvSpPr>
            <a:spLocks noGrp="1"/>
          </p:cNvSpPr>
          <p:nvPr>
            <p:ph idx="1"/>
          </p:nvPr>
        </p:nvSpPr>
        <p:spPr>
          <a:xfrm>
            <a:off x="0" y="1447800"/>
            <a:ext cx="6019800" cy="5029200"/>
          </a:xfrm>
        </p:spPr>
        <p:style>
          <a:lnRef idx="0">
            <a:schemeClr val="accent5"/>
          </a:lnRef>
          <a:fillRef idx="3">
            <a:schemeClr val="accent5"/>
          </a:fillRef>
          <a:effectRef idx="3">
            <a:schemeClr val="accent5"/>
          </a:effectRef>
          <a:fontRef idx="minor">
            <a:schemeClr val="lt1"/>
          </a:fontRef>
        </p:style>
        <p:txBody>
          <a:bodyPr>
            <a:normAutofit fontScale="92500"/>
          </a:bodyPr>
          <a:lstStyle/>
          <a:p>
            <a:pPr algn="just">
              <a:buNone/>
            </a:pPr>
            <a:r>
              <a:rPr lang="en-US" dirty="0" smtClean="0">
                <a:solidFill>
                  <a:schemeClr val="tx1"/>
                </a:solidFill>
              </a:rPr>
              <a:t>   </a:t>
            </a:r>
          </a:p>
          <a:p>
            <a:pPr algn="just">
              <a:buNone/>
            </a:pPr>
            <a:r>
              <a:rPr lang="en-US" dirty="0" smtClean="0">
                <a:solidFill>
                  <a:schemeClr val="tx1"/>
                </a:solidFill>
              </a:rPr>
              <a:t>Envisioned to train </a:t>
            </a:r>
            <a:r>
              <a:rPr lang="en-US" dirty="0" err="1" smtClean="0">
                <a:solidFill>
                  <a:schemeClr val="tx1"/>
                </a:solidFill>
              </a:rPr>
              <a:t>missiologically</a:t>
            </a:r>
            <a:r>
              <a:rPr lang="en-US" dirty="0" smtClean="0">
                <a:solidFill>
                  <a:schemeClr val="tx1"/>
                </a:solidFill>
              </a:rPr>
              <a:t> Every Christian of every Church in</a:t>
            </a:r>
          </a:p>
          <a:p>
            <a:pPr algn="just">
              <a:buNone/>
            </a:pPr>
            <a:r>
              <a:rPr lang="en-US" dirty="0" smtClean="0">
                <a:solidFill>
                  <a:schemeClr val="tx1"/>
                </a:solidFill>
              </a:rPr>
              <a:t>Indian cities to be mission-oriented akin to the Apostolic Church, and thereby, fulfill the Great Commission of Jesus Christ developing mission oriented Christians to be witnessing </a:t>
            </a:r>
            <a:r>
              <a:rPr lang="en-US" dirty="0" err="1" smtClean="0">
                <a:solidFill>
                  <a:schemeClr val="tx1"/>
                </a:solidFill>
              </a:rPr>
              <a:t>glocally</a:t>
            </a:r>
            <a:r>
              <a:rPr lang="en-US" dirty="0" smtClean="0">
                <a:solidFill>
                  <a:schemeClr val="tx1"/>
                </a:solidFill>
              </a:rPr>
              <a:t> in the whole world by the whole Church with the whole Gospel.</a:t>
            </a:r>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www.myindiamission.in</a:t>
            </a:r>
            <a:endParaRPr lang="en-US" dirty="0">
              <a:solidFill>
                <a:schemeClr val="tx1"/>
              </a:solidFill>
            </a:endParaRPr>
          </a:p>
        </p:txBody>
      </p:sp>
      <p:pic>
        <p:nvPicPr>
          <p:cNvPr id="5" name="Picture 4" descr="logo.JPG"/>
          <p:cNvPicPr>
            <a:picLocks noChangeAspect="1"/>
          </p:cNvPicPr>
          <p:nvPr/>
        </p:nvPicPr>
        <p:blipFill>
          <a:blip r:embed="rId3" cstate="print"/>
          <a:stretch>
            <a:fillRect/>
          </a:stretch>
        </p:blipFill>
        <p:spPr>
          <a:xfrm>
            <a:off x="1" y="0"/>
            <a:ext cx="1752599" cy="1295400"/>
          </a:xfrm>
          <a:prstGeom prst="rect">
            <a:avLst/>
          </a:prstGeom>
        </p:spPr>
      </p:pic>
      <p:pic>
        <p:nvPicPr>
          <p:cNvPr id="7" name="Picture 6" descr="CHECNI.JPG"/>
          <p:cNvPicPr>
            <a:picLocks noChangeAspect="1"/>
          </p:cNvPicPr>
          <p:nvPr/>
        </p:nvPicPr>
        <p:blipFill>
          <a:blip r:embed="rId4" cstate="print"/>
          <a:stretch>
            <a:fillRect/>
          </a:stretch>
        </p:blipFill>
        <p:spPr>
          <a:xfrm>
            <a:off x="5994398" y="1447800"/>
            <a:ext cx="3149601" cy="2362200"/>
          </a:xfrm>
          <a:prstGeom prst="rect">
            <a:avLst/>
          </a:prstGeom>
        </p:spPr>
      </p:pic>
      <p:pic>
        <p:nvPicPr>
          <p:cNvPr id="8" name="Picture 7" descr="IMG_0077.JPG"/>
          <p:cNvPicPr>
            <a:picLocks noChangeAspect="1"/>
          </p:cNvPicPr>
          <p:nvPr/>
        </p:nvPicPr>
        <p:blipFill>
          <a:blip r:embed="rId5" cstate="print"/>
          <a:stretch>
            <a:fillRect/>
          </a:stretch>
        </p:blipFill>
        <p:spPr>
          <a:xfrm>
            <a:off x="6019800" y="3810000"/>
            <a:ext cx="3124200" cy="2667000"/>
          </a:xfrm>
          <a:prstGeom prst="rect">
            <a:avLst/>
          </a:prstGeom>
        </p:spPr>
      </p:pic>
      <p:pic>
        <p:nvPicPr>
          <p:cNvPr id="9" name="Picture 8" descr="Hruda Ranjan Lohora.jpg"/>
          <p:cNvPicPr>
            <a:picLocks noChangeAspect="1"/>
          </p:cNvPicPr>
          <p:nvPr/>
        </p:nvPicPr>
        <p:blipFill>
          <a:blip r:embed="rId6" cstate="print"/>
          <a:stretch>
            <a:fillRect/>
          </a:stretch>
        </p:blipFill>
        <p:spPr>
          <a:xfrm>
            <a:off x="7620000" y="-152400"/>
            <a:ext cx="1524000" cy="1600200"/>
          </a:xfrm>
          <a:prstGeom prst="rect">
            <a:avLst/>
          </a:prstGeom>
        </p:spPr>
      </p:pic>
      <p:sp>
        <p:nvSpPr>
          <p:cNvPr id="10" name="TextBox 9"/>
          <p:cNvSpPr txBox="1"/>
          <p:nvPr/>
        </p:nvSpPr>
        <p:spPr>
          <a:xfrm>
            <a:off x="6705600" y="1143000"/>
            <a:ext cx="2438400" cy="369332"/>
          </a:xfrm>
          <a:prstGeom prst="rect">
            <a:avLst/>
          </a:prstGeom>
          <a:noFill/>
        </p:spPr>
        <p:txBody>
          <a:bodyPr wrap="square" rtlCol="0">
            <a:spAutoFit/>
          </a:bodyPr>
          <a:lstStyle/>
          <a:p>
            <a:r>
              <a:rPr lang="en-US" dirty="0" smtClean="0"/>
              <a:t>Hruda Ranjan Lohora</a:t>
            </a:r>
            <a:endParaRPr lang="en-US" dirty="0"/>
          </a:p>
        </p:txBody>
      </p:sp>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Budget for a Preschool</a:t>
            </a:r>
            <a:endParaRPr lang="en-US" dirty="0"/>
          </a:p>
        </p:txBody>
      </p:sp>
      <p:graphicFrame>
        <p:nvGraphicFramePr>
          <p:cNvPr id="5" name="Content Placeholder 4"/>
          <p:cNvGraphicFramePr>
            <a:graphicFrameLocks noGrp="1"/>
          </p:cNvGraphicFramePr>
          <p:nvPr>
            <p:ph idx="1"/>
          </p:nvPr>
        </p:nvGraphicFramePr>
        <p:xfrm>
          <a:off x="0" y="838200"/>
          <a:ext cx="9144002" cy="6486227"/>
        </p:xfrm>
        <a:graphic>
          <a:graphicData uri="http://schemas.openxmlformats.org/drawingml/2006/table">
            <a:tbl>
              <a:tblPr firstRow="1" bandRow="1">
                <a:tableStyleId>{5C22544A-7EE6-4342-B048-85BDC9FD1C3A}</a:tableStyleId>
              </a:tblPr>
              <a:tblGrid>
                <a:gridCol w="381000"/>
                <a:gridCol w="152400"/>
                <a:gridCol w="2079172"/>
                <a:gridCol w="1306286"/>
                <a:gridCol w="1306286"/>
                <a:gridCol w="1306286"/>
                <a:gridCol w="1306286"/>
                <a:gridCol w="1306286"/>
              </a:tblGrid>
              <a:tr h="457200">
                <a:tc gridSpan="2">
                  <a:txBody>
                    <a:bodyPr/>
                    <a:lstStyle/>
                    <a:p>
                      <a:pPr marL="0" marR="0" algn="ctr">
                        <a:lnSpc>
                          <a:spcPct val="115000"/>
                        </a:lnSpc>
                        <a:spcBef>
                          <a:spcPts val="0"/>
                        </a:spcBef>
                        <a:spcAft>
                          <a:spcPts val="0"/>
                        </a:spcAft>
                      </a:pPr>
                      <a:r>
                        <a:rPr lang="en-US" sz="1100" dirty="0" err="1">
                          <a:latin typeface="Calibri"/>
                          <a:ea typeface="Calibri"/>
                          <a:cs typeface="Times New Roman"/>
                        </a:rPr>
                        <a:t>S.No</a:t>
                      </a:r>
                      <a:r>
                        <a:rPr lang="en-US" sz="1100" dirty="0">
                          <a:latin typeface="Calibri"/>
                          <a:ea typeface="Calibri"/>
                          <a:cs typeface="Times New Roman"/>
                        </a:rPr>
                        <a:t>.</a:t>
                      </a: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100" dirty="0">
                          <a:latin typeface="Calibri"/>
                          <a:ea typeface="Calibri"/>
                          <a:cs typeface="Times New Roman"/>
                        </a:rPr>
                        <a:t>Particular</a:t>
                      </a:r>
                    </a:p>
                  </a:txBody>
                  <a:tcPr marL="68580" marR="68580" marT="0" marB="0"/>
                </a:tc>
                <a:tc>
                  <a:txBody>
                    <a:bodyPr/>
                    <a:lstStyle/>
                    <a:p>
                      <a:pPr marL="0" marR="0" algn="ctr">
                        <a:lnSpc>
                          <a:spcPct val="115000"/>
                        </a:lnSpc>
                        <a:spcBef>
                          <a:spcPts val="0"/>
                        </a:spcBef>
                        <a:spcAft>
                          <a:spcPts val="0"/>
                        </a:spcAft>
                      </a:pPr>
                      <a:r>
                        <a:rPr lang="en-US" sz="1100" dirty="0">
                          <a:latin typeface="Calibri"/>
                          <a:ea typeface="Calibri"/>
                          <a:cs typeface="Times New Roman"/>
                        </a:rPr>
                        <a:t>Minimum required</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Minimum support/required </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Minimum Fund for one month</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Minimum Fund for one year</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Minimum Fund for five years</a:t>
                      </a:r>
                    </a:p>
                  </a:txBody>
                  <a:tcPr marL="68580" marR="68580" marT="0" marB="0"/>
                </a:tc>
              </a:tr>
              <a:tr h="152400">
                <a:tc gridSpan="8">
                  <a:txBody>
                    <a:bodyPr/>
                    <a:lstStyle/>
                    <a:p>
                      <a:pPr marL="0" marR="0" algn="ctr">
                        <a:lnSpc>
                          <a:spcPct val="115000"/>
                        </a:lnSpc>
                        <a:spcBef>
                          <a:spcPts val="0"/>
                        </a:spcBef>
                        <a:spcAft>
                          <a:spcPts val="0"/>
                        </a:spcAft>
                      </a:pPr>
                      <a:r>
                        <a:rPr lang="en-US" sz="1100" b="1">
                          <a:latin typeface="Calibri"/>
                          <a:ea typeface="Calibri"/>
                          <a:cs typeface="Times New Roman"/>
                        </a:rPr>
                        <a:t>FUNCTIONAL NEEDS</a:t>
                      </a:r>
                      <a:endParaRPr lang="en-US" sz="110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561">
                <a:tc>
                  <a:txBody>
                    <a:bodyPr/>
                    <a:lstStyle/>
                    <a:p>
                      <a:pPr marL="0" marR="0" algn="ctr">
                        <a:lnSpc>
                          <a:spcPct val="115000"/>
                        </a:lnSpc>
                        <a:spcBef>
                          <a:spcPts val="0"/>
                        </a:spcBef>
                        <a:spcAft>
                          <a:spcPts val="0"/>
                        </a:spcAft>
                      </a:pPr>
                      <a:r>
                        <a:rPr lang="en-US" sz="1100">
                          <a:latin typeface="Calibri"/>
                          <a:ea typeface="Calibri"/>
                          <a:cs typeface="Times New Roman"/>
                        </a:rPr>
                        <a:t>1</a:t>
                      </a:r>
                    </a:p>
                  </a:txBody>
                  <a:tcPr marL="68580" marR="68580" marT="0" marB="0"/>
                </a:tc>
                <a:tc gridSpan="2">
                  <a:txBody>
                    <a:bodyPr/>
                    <a:lstStyle/>
                    <a:p>
                      <a:pPr marL="0" marR="0" algn="ctr">
                        <a:lnSpc>
                          <a:spcPct val="115000"/>
                        </a:lnSpc>
                        <a:spcBef>
                          <a:spcPts val="0"/>
                        </a:spcBef>
                        <a:spcAft>
                          <a:spcPts val="0"/>
                        </a:spcAft>
                      </a:pPr>
                      <a:r>
                        <a:rPr lang="en-US" sz="1100" dirty="0">
                          <a:latin typeface="Calibri"/>
                          <a:ea typeface="Calibri"/>
                          <a:cs typeface="Times New Roman"/>
                        </a:rPr>
                        <a:t>Teachers </a:t>
                      </a:r>
                    </a:p>
                  </a:txBody>
                  <a:tcPr marL="68580" marR="68580" marT="0" marB="0"/>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04</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$ 50/teacher</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$ 200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$ 2400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$ 12000</a:t>
                      </a:r>
                    </a:p>
                  </a:txBody>
                  <a:tcPr marL="68580" marR="68580" marT="0" marB="0"/>
                </a:tc>
              </a:tr>
              <a:tr h="267561">
                <a:tc>
                  <a:txBody>
                    <a:bodyPr/>
                    <a:lstStyle/>
                    <a:p>
                      <a:pPr marL="0" marR="0" algn="ctr">
                        <a:lnSpc>
                          <a:spcPct val="115000"/>
                        </a:lnSpc>
                        <a:spcBef>
                          <a:spcPts val="0"/>
                        </a:spcBef>
                        <a:spcAft>
                          <a:spcPts val="0"/>
                        </a:spcAft>
                      </a:pPr>
                      <a:r>
                        <a:rPr lang="en-US" sz="1100">
                          <a:latin typeface="Calibri"/>
                          <a:ea typeface="Calibri"/>
                          <a:cs typeface="Times New Roman"/>
                        </a:rPr>
                        <a:t>2</a:t>
                      </a: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Staff </a:t>
                      </a: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02</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$ 50/staff</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$ 100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$ 1200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$ 6000</a:t>
                      </a:r>
                    </a:p>
                  </a:txBody>
                  <a:tcPr marL="68580" marR="68580" marT="0" marB="0"/>
                </a:tc>
              </a:tr>
              <a:tr h="424687">
                <a:tc>
                  <a:txBody>
                    <a:bodyPr/>
                    <a:lstStyle/>
                    <a:p>
                      <a:pPr marL="0" marR="0" algn="ctr">
                        <a:lnSpc>
                          <a:spcPct val="115000"/>
                        </a:lnSpc>
                        <a:spcBef>
                          <a:spcPts val="0"/>
                        </a:spcBef>
                        <a:spcAft>
                          <a:spcPts val="0"/>
                        </a:spcAft>
                      </a:pPr>
                      <a:r>
                        <a:rPr lang="en-US" sz="1100">
                          <a:latin typeface="Calibri"/>
                          <a:ea typeface="Calibri"/>
                          <a:cs typeface="Times New Roman"/>
                        </a:rPr>
                        <a:t>3</a:t>
                      </a: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Headmaster/Headmistress </a:t>
                      </a: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01</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$ 150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$150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$ 1800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$ 9000</a:t>
                      </a:r>
                    </a:p>
                  </a:txBody>
                  <a:tcPr marL="68580" marR="68580" marT="0" marB="0"/>
                </a:tc>
              </a:tr>
              <a:tr h="382708">
                <a:tc>
                  <a:txBody>
                    <a:bodyPr/>
                    <a:lstStyle/>
                    <a:p>
                      <a:pPr marL="0" marR="0" algn="ctr">
                        <a:lnSpc>
                          <a:spcPct val="115000"/>
                        </a:lnSpc>
                        <a:spcBef>
                          <a:spcPts val="0"/>
                        </a:spcBef>
                        <a:spcAft>
                          <a:spcPts val="0"/>
                        </a:spcAft>
                      </a:pPr>
                      <a:r>
                        <a:rPr lang="en-US" sz="1100">
                          <a:latin typeface="Calibri"/>
                          <a:ea typeface="Calibri"/>
                          <a:cs typeface="Times New Roman"/>
                        </a:rPr>
                        <a:t>4</a:t>
                      </a: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Travel Expenses for Administrative staff</a:t>
                      </a: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$ 100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$ 1000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$ 5000</a:t>
                      </a:r>
                    </a:p>
                  </a:txBody>
                  <a:tcPr marL="68580" marR="68580" marT="0" marB="0"/>
                </a:tc>
              </a:tr>
              <a:tr h="228600">
                <a:tc>
                  <a:txBody>
                    <a:bodyPr/>
                    <a:lstStyle/>
                    <a:p>
                      <a:pPr marL="0" marR="0" algn="ctr">
                        <a:lnSpc>
                          <a:spcPct val="115000"/>
                        </a:lnSpc>
                        <a:spcBef>
                          <a:spcPts val="0"/>
                        </a:spcBef>
                        <a:spcAft>
                          <a:spcPts val="0"/>
                        </a:spcAft>
                      </a:pPr>
                      <a:r>
                        <a:rPr lang="en-US" sz="1100">
                          <a:latin typeface="Calibri"/>
                          <a:ea typeface="Calibri"/>
                          <a:cs typeface="Times New Roman"/>
                        </a:rPr>
                        <a:t>5</a:t>
                      </a: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First Aid medicines</a:t>
                      </a: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$ 100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$ 1000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$ 5000</a:t>
                      </a:r>
                    </a:p>
                  </a:txBody>
                  <a:tcPr marL="68580" marR="68580" marT="0" marB="0"/>
                </a:tc>
              </a:tr>
              <a:tr h="267561">
                <a:tc>
                  <a:txBody>
                    <a:bodyPr/>
                    <a:lstStyle/>
                    <a:p>
                      <a:pPr marL="0" marR="0" algn="ctr">
                        <a:lnSpc>
                          <a:spcPct val="115000"/>
                        </a:lnSpc>
                        <a:spcBef>
                          <a:spcPts val="0"/>
                        </a:spcBef>
                        <a:spcAft>
                          <a:spcPts val="0"/>
                        </a:spcAft>
                      </a:pPr>
                      <a:r>
                        <a:rPr lang="en-US" sz="1100">
                          <a:latin typeface="Calibri"/>
                          <a:ea typeface="Calibri"/>
                          <a:cs typeface="Times New Roman"/>
                        </a:rPr>
                        <a:t>6</a:t>
                      </a: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Classroom rent</a:t>
                      </a: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$ 150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$ 1800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$ 9000</a:t>
                      </a:r>
                    </a:p>
                  </a:txBody>
                  <a:tcPr marL="68580" marR="68580" marT="0" marB="0"/>
                </a:tc>
              </a:tr>
              <a:tr h="189639">
                <a:tc gridSpan="8">
                  <a:txBody>
                    <a:bodyPr/>
                    <a:lstStyle/>
                    <a:p>
                      <a:pPr marL="0" marR="0" algn="ctr">
                        <a:lnSpc>
                          <a:spcPct val="115000"/>
                        </a:lnSpc>
                        <a:spcBef>
                          <a:spcPts val="0"/>
                        </a:spcBef>
                        <a:spcAft>
                          <a:spcPts val="0"/>
                        </a:spcAft>
                      </a:pPr>
                      <a:r>
                        <a:rPr lang="en-US" sz="1100" b="1">
                          <a:latin typeface="Calibri"/>
                          <a:ea typeface="Calibri"/>
                          <a:cs typeface="Times New Roman"/>
                        </a:rPr>
                        <a:t>MATERIAL NEEDS</a:t>
                      </a:r>
                      <a:endParaRPr lang="en-US" sz="110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561">
                <a:tc>
                  <a:txBody>
                    <a:bodyPr/>
                    <a:lstStyle/>
                    <a:p>
                      <a:pPr marL="0" marR="0" algn="ctr">
                        <a:lnSpc>
                          <a:spcPct val="115000"/>
                        </a:lnSpc>
                        <a:spcBef>
                          <a:spcPts val="0"/>
                        </a:spcBef>
                        <a:spcAft>
                          <a:spcPts val="0"/>
                        </a:spcAft>
                      </a:pPr>
                      <a:r>
                        <a:rPr lang="en-US" sz="1100">
                          <a:latin typeface="Calibri"/>
                          <a:ea typeface="Calibri"/>
                          <a:cs typeface="Times New Roman"/>
                        </a:rPr>
                        <a:t>1</a:t>
                      </a:r>
                    </a:p>
                  </a:txBody>
                  <a:tcPr marL="68580" marR="68580" marT="0" marB="0"/>
                </a:tc>
                <a:tc gridSpan="2">
                  <a:txBody>
                    <a:bodyPr/>
                    <a:lstStyle/>
                    <a:p>
                      <a:pPr marL="0" marR="0" algn="ctr">
                        <a:lnSpc>
                          <a:spcPct val="115000"/>
                        </a:lnSpc>
                        <a:spcBef>
                          <a:spcPts val="0"/>
                        </a:spcBef>
                        <a:spcAft>
                          <a:spcPts val="0"/>
                        </a:spcAft>
                      </a:pPr>
                      <a:r>
                        <a:rPr lang="en-US" sz="1100" dirty="0">
                          <a:latin typeface="Calibri"/>
                          <a:ea typeface="Calibri"/>
                          <a:cs typeface="Times New Roman"/>
                        </a:rPr>
                        <a:t>School Books</a:t>
                      </a:r>
                    </a:p>
                  </a:txBody>
                  <a:tcPr marL="68580" marR="68580" marT="0" marB="0"/>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50 sets</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$50/set</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$ 2500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$ 12500</a:t>
                      </a:r>
                    </a:p>
                  </a:txBody>
                  <a:tcPr marL="68580" marR="68580" marT="0" marB="0"/>
                </a:tc>
              </a:tr>
              <a:tr h="267561">
                <a:tc>
                  <a:txBody>
                    <a:bodyPr/>
                    <a:lstStyle/>
                    <a:p>
                      <a:pPr marL="0" marR="0" algn="ctr">
                        <a:lnSpc>
                          <a:spcPct val="115000"/>
                        </a:lnSpc>
                        <a:spcBef>
                          <a:spcPts val="0"/>
                        </a:spcBef>
                        <a:spcAft>
                          <a:spcPts val="0"/>
                        </a:spcAft>
                      </a:pPr>
                      <a:r>
                        <a:rPr lang="en-US" sz="1100">
                          <a:latin typeface="Calibri"/>
                          <a:ea typeface="Calibri"/>
                          <a:cs typeface="Times New Roman"/>
                        </a:rPr>
                        <a:t>2</a:t>
                      </a: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Note Books</a:t>
                      </a: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50 Sets</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$10/set</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$ 500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$ 6000</a:t>
                      </a:r>
                    </a:p>
                  </a:txBody>
                  <a:tcPr marL="68580" marR="68580" marT="0" marB="0"/>
                </a:tc>
              </a:tr>
              <a:tr h="424687">
                <a:tc>
                  <a:txBody>
                    <a:bodyPr/>
                    <a:lstStyle/>
                    <a:p>
                      <a:pPr marL="0" marR="0" algn="ctr">
                        <a:lnSpc>
                          <a:spcPct val="115000"/>
                        </a:lnSpc>
                        <a:spcBef>
                          <a:spcPts val="0"/>
                        </a:spcBef>
                        <a:spcAft>
                          <a:spcPts val="0"/>
                        </a:spcAft>
                      </a:pPr>
                      <a:r>
                        <a:rPr lang="en-US" sz="1100">
                          <a:latin typeface="Calibri"/>
                          <a:ea typeface="Calibri"/>
                          <a:cs typeface="Times New Roman"/>
                        </a:rPr>
                        <a:t>3</a:t>
                      </a: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Pencil (2 Nos each)</a:t>
                      </a: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50 sets</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$ 0.25/set</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$ 13</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$ 130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$ 680</a:t>
                      </a:r>
                    </a:p>
                  </a:txBody>
                  <a:tcPr marL="68580" marR="68580" marT="0" marB="0"/>
                </a:tc>
              </a:tr>
              <a:tr h="267561">
                <a:tc>
                  <a:txBody>
                    <a:bodyPr/>
                    <a:lstStyle/>
                    <a:p>
                      <a:pPr marL="0" marR="0" algn="ctr">
                        <a:lnSpc>
                          <a:spcPct val="115000"/>
                        </a:lnSpc>
                        <a:spcBef>
                          <a:spcPts val="0"/>
                        </a:spcBef>
                        <a:spcAft>
                          <a:spcPts val="0"/>
                        </a:spcAft>
                      </a:pPr>
                      <a:r>
                        <a:rPr lang="en-US" sz="1100">
                          <a:latin typeface="Calibri"/>
                          <a:ea typeface="Calibri"/>
                          <a:cs typeface="Times New Roman"/>
                        </a:rPr>
                        <a:t>4</a:t>
                      </a: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Color Pencil </a:t>
                      </a: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50 sets</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$ 0.50/Set</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$ 25</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$ 250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$ 1250</a:t>
                      </a:r>
                    </a:p>
                  </a:txBody>
                  <a:tcPr marL="68580" marR="68580" marT="0" marB="0"/>
                </a:tc>
              </a:tr>
              <a:tr h="424687">
                <a:tc>
                  <a:txBody>
                    <a:bodyPr/>
                    <a:lstStyle/>
                    <a:p>
                      <a:pPr marL="0" marR="0" algn="ctr">
                        <a:lnSpc>
                          <a:spcPct val="115000"/>
                        </a:lnSpc>
                        <a:spcBef>
                          <a:spcPts val="0"/>
                        </a:spcBef>
                        <a:spcAft>
                          <a:spcPts val="0"/>
                        </a:spcAft>
                      </a:pPr>
                      <a:r>
                        <a:rPr lang="en-US" sz="1100">
                          <a:latin typeface="Calibri"/>
                          <a:ea typeface="Calibri"/>
                          <a:cs typeface="Times New Roman"/>
                        </a:rPr>
                        <a:t>5</a:t>
                      </a: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Uniform (Two colored)</a:t>
                      </a: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50x2 sets</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$ 10/set</a:t>
                      </a:r>
                    </a:p>
                  </a:txBody>
                  <a:tcPr marL="68580" marR="68580" marT="0" marB="0"/>
                </a:tc>
                <a:tc>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$ 1000</a:t>
                      </a:r>
                    </a:p>
                  </a:txBody>
                  <a:tcPr marL="68580" marR="68580" marT="0" marB="0"/>
                </a:tc>
                <a:tc>
                  <a:txBody>
                    <a:bodyPr/>
                    <a:lstStyle/>
                    <a:p>
                      <a:pPr marL="0" marR="0" algn="ctr">
                        <a:lnSpc>
                          <a:spcPct val="115000"/>
                        </a:lnSpc>
                        <a:spcBef>
                          <a:spcPts val="0"/>
                        </a:spcBef>
                        <a:spcAft>
                          <a:spcPts val="0"/>
                        </a:spcAft>
                      </a:pPr>
                      <a:r>
                        <a:rPr lang="en-US" sz="1100">
                          <a:latin typeface="Calibri"/>
                          <a:ea typeface="Calibri"/>
                          <a:cs typeface="Times New Roman"/>
                        </a:rPr>
                        <a:t>$ 5000</a:t>
                      </a:r>
                    </a:p>
                  </a:txBody>
                  <a:tcPr marL="68580" marR="68580" marT="0" marB="0"/>
                </a:tc>
              </a:tr>
              <a:tr h="235629">
                <a:tc>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100" b="1">
                          <a:latin typeface="Calibri"/>
                          <a:ea typeface="Calibri"/>
                          <a:cs typeface="Times New Roman"/>
                        </a:rPr>
                        <a:t>TOTAL REGULAR NEEDS</a:t>
                      </a:r>
                      <a:endParaRPr lang="en-US" sz="1100">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b="1">
                          <a:latin typeface="Calibri"/>
                          <a:ea typeface="Calibri"/>
                          <a:cs typeface="Times New Roman"/>
                        </a:rPr>
                        <a:t>$ 838</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b="1">
                          <a:latin typeface="Calibri"/>
                          <a:ea typeface="Calibri"/>
                          <a:cs typeface="Times New Roman"/>
                        </a:rPr>
                        <a:t>$ 13580</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b="1">
                          <a:latin typeface="Calibri"/>
                          <a:ea typeface="Calibri"/>
                          <a:cs typeface="Times New Roman"/>
                        </a:rPr>
                        <a:t>$ 67900</a:t>
                      </a:r>
                      <a:endParaRPr lang="en-US" sz="1100">
                        <a:latin typeface="Calibri"/>
                        <a:ea typeface="Calibri"/>
                        <a:cs typeface="Times New Roman"/>
                      </a:endParaRPr>
                    </a:p>
                  </a:txBody>
                  <a:tcPr marL="68580" marR="68580" marT="0" marB="0"/>
                </a:tc>
              </a:tr>
              <a:tr h="112014">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tc>
                <a:tc gridSpan="7">
                  <a:txBody>
                    <a:bodyPr/>
                    <a:lstStyle/>
                    <a:p>
                      <a:pPr marL="0" marR="0" algn="ctr">
                        <a:lnSpc>
                          <a:spcPct val="115000"/>
                        </a:lnSpc>
                        <a:spcBef>
                          <a:spcPts val="0"/>
                        </a:spcBef>
                        <a:spcAft>
                          <a:spcPts val="0"/>
                        </a:spcAft>
                      </a:pPr>
                      <a:r>
                        <a:rPr lang="en-US" sz="1100" b="1" dirty="0">
                          <a:latin typeface="Calibri"/>
                          <a:ea typeface="Calibri"/>
                          <a:cs typeface="Times New Roman"/>
                        </a:rPr>
                        <a:t>ONE TIME NEEDS</a:t>
                      </a:r>
                      <a:endParaRPr lang="en-US" sz="1100" dirty="0">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1728">
                <a:tc>
                  <a:txBody>
                    <a:bodyPr/>
                    <a:lstStyle/>
                    <a:p>
                      <a:pPr marL="0" marR="0" algn="ctr">
                        <a:lnSpc>
                          <a:spcPct val="115000"/>
                        </a:lnSpc>
                        <a:spcBef>
                          <a:spcPts val="0"/>
                        </a:spcBef>
                        <a:spcAft>
                          <a:spcPts val="0"/>
                        </a:spcAft>
                      </a:pPr>
                      <a:r>
                        <a:rPr lang="en-US" sz="1100">
                          <a:latin typeface="Calibri"/>
                          <a:ea typeface="Calibri"/>
                          <a:cs typeface="Times New Roman"/>
                        </a:rPr>
                        <a:t>1</a:t>
                      </a: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Children Outdoor Amusement park</a:t>
                      </a: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1 set</a:t>
                      </a:r>
                    </a:p>
                  </a:txBody>
                  <a:tcPr marL="68580" marR="68580" marT="0" marB="0"/>
                </a:tc>
                <a:tc hMerge="1">
                  <a:txBody>
                    <a:bodyPr/>
                    <a:lstStyle/>
                    <a:p>
                      <a:endParaRPr lang="en-US"/>
                    </a:p>
                  </a:txBody>
                  <a:tcPr/>
                </a:tc>
                <a:tc gridSpan="3">
                  <a:txBody>
                    <a:bodyPr/>
                    <a:lstStyle/>
                    <a:p>
                      <a:pPr marL="0" marR="0" algn="ctr">
                        <a:lnSpc>
                          <a:spcPct val="115000"/>
                        </a:lnSpc>
                        <a:spcBef>
                          <a:spcPts val="0"/>
                        </a:spcBef>
                        <a:spcAft>
                          <a:spcPts val="0"/>
                        </a:spcAft>
                      </a:pPr>
                      <a:r>
                        <a:rPr lang="en-US" sz="1100">
                          <a:latin typeface="Calibri"/>
                          <a:ea typeface="Calibri"/>
                          <a:cs typeface="Times New Roman"/>
                        </a:rPr>
                        <a:t>$ 5000</a:t>
                      </a:r>
                    </a:p>
                  </a:txBody>
                  <a:tcPr marL="68580" marR="68580" marT="0" marB="0"/>
                </a:tc>
                <a:tc hMerge="1">
                  <a:txBody>
                    <a:bodyPr/>
                    <a:lstStyle/>
                    <a:p>
                      <a:endParaRPr lang="en-US"/>
                    </a:p>
                  </a:txBody>
                  <a:tcPr/>
                </a:tc>
                <a:tc hMerge="1">
                  <a:txBody>
                    <a:bodyPr/>
                    <a:lstStyle/>
                    <a:p>
                      <a:endParaRPr lang="en-US"/>
                    </a:p>
                  </a:txBody>
                  <a:tcPr/>
                </a:tc>
              </a:tr>
              <a:tr h="267561">
                <a:tc>
                  <a:txBody>
                    <a:bodyPr/>
                    <a:lstStyle/>
                    <a:p>
                      <a:pPr marL="0" marR="0" algn="ctr">
                        <a:lnSpc>
                          <a:spcPct val="115000"/>
                        </a:lnSpc>
                        <a:spcBef>
                          <a:spcPts val="0"/>
                        </a:spcBef>
                        <a:spcAft>
                          <a:spcPts val="0"/>
                        </a:spcAft>
                      </a:pPr>
                      <a:r>
                        <a:rPr lang="en-US" sz="1100">
                          <a:latin typeface="Calibri"/>
                          <a:ea typeface="Calibri"/>
                          <a:cs typeface="Times New Roman"/>
                        </a:rPr>
                        <a:t>2</a:t>
                      </a: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School Van</a:t>
                      </a: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1</a:t>
                      </a:r>
                    </a:p>
                  </a:txBody>
                  <a:tcPr marL="68580" marR="68580" marT="0" marB="0"/>
                </a:tc>
                <a:tc hMerge="1">
                  <a:txBody>
                    <a:bodyPr/>
                    <a:lstStyle/>
                    <a:p>
                      <a:endParaRPr lang="en-US"/>
                    </a:p>
                  </a:txBody>
                  <a:tcPr/>
                </a:tc>
                <a:tc gridSpan="3">
                  <a:txBody>
                    <a:bodyPr/>
                    <a:lstStyle/>
                    <a:p>
                      <a:pPr marL="0" marR="0" algn="ctr">
                        <a:lnSpc>
                          <a:spcPct val="115000"/>
                        </a:lnSpc>
                        <a:spcBef>
                          <a:spcPts val="0"/>
                        </a:spcBef>
                        <a:spcAft>
                          <a:spcPts val="0"/>
                        </a:spcAft>
                      </a:pPr>
                      <a:r>
                        <a:rPr lang="en-US" sz="1100">
                          <a:latin typeface="Calibri"/>
                          <a:ea typeface="Calibri"/>
                          <a:cs typeface="Times New Roman"/>
                        </a:rPr>
                        <a:t>$ 15000</a:t>
                      </a:r>
                    </a:p>
                  </a:txBody>
                  <a:tcPr marL="68580" marR="68580" marT="0" marB="0"/>
                </a:tc>
                <a:tc hMerge="1">
                  <a:txBody>
                    <a:bodyPr/>
                    <a:lstStyle/>
                    <a:p>
                      <a:endParaRPr lang="en-US"/>
                    </a:p>
                  </a:txBody>
                  <a:tcPr/>
                </a:tc>
                <a:tc hMerge="1">
                  <a:txBody>
                    <a:bodyPr/>
                    <a:lstStyle/>
                    <a:p>
                      <a:endParaRPr lang="en-US"/>
                    </a:p>
                  </a:txBody>
                  <a:tcPr/>
                </a:tc>
              </a:tr>
              <a:tr h="267561">
                <a:tc>
                  <a:txBody>
                    <a:bodyPr/>
                    <a:lstStyle/>
                    <a:p>
                      <a:pPr marL="0" marR="0" algn="ctr">
                        <a:lnSpc>
                          <a:spcPct val="115000"/>
                        </a:lnSpc>
                        <a:spcBef>
                          <a:spcPts val="0"/>
                        </a:spcBef>
                        <a:spcAft>
                          <a:spcPts val="0"/>
                        </a:spcAft>
                      </a:pPr>
                      <a:r>
                        <a:rPr lang="en-US" sz="1100">
                          <a:latin typeface="Calibri"/>
                          <a:ea typeface="Calibri"/>
                          <a:cs typeface="Times New Roman"/>
                        </a:rPr>
                        <a:t>3</a:t>
                      </a: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Shelf</a:t>
                      </a: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1</a:t>
                      </a:r>
                    </a:p>
                  </a:txBody>
                  <a:tcPr marL="68580" marR="68580" marT="0" marB="0"/>
                </a:tc>
                <a:tc hMerge="1">
                  <a:txBody>
                    <a:bodyPr/>
                    <a:lstStyle/>
                    <a:p>
                      <a:endParaRPr lang="en-US"/>
                    </a:p>
                  </a:txBody>
                  <a:tcPr/>
                </a:tc>
                <a:tc gridSpan="3">
                  <a:txBody>
                    <a:bodyPr/>
                    <a:lstStyle/>
                    <a:p>
                      <a:pPr marL="0" marR="0" algn="ctr">
                        <a:lnSpc>
                          <a:spcPct val="115000"/>
                        </a:lnSpc>
                        <a:spcBef>
                          <a:spcPts val="0"/>
                        </a:spcBef>
                        <a:spcAft>
                          <a:spcPts val="0"/>
                        </a:spcAft>
                      </a:pPr>
                      <a:r>
                        <a:rPr lang="en-US" sz="1100">
                          <a:latin typeface="Calibri"/>
                          <a:ea typeface="Calibri"/>
                          <a:cs typeface="Times New Roman"/>
                        </a:rPr>
                        <a:t>$ 120</a:t>
                      </a:r>
                    </a:p>
                  </a:txBody>
                  <a:tcPr marL="68580" marR="68580" marT="0" marB="0"/>
                </a:tc>
                <a:tc hMerge="1">
                  <a:txBody>
                    <a:bodyPr/>
                    <a:lstStyle/>
                    <a:p>
                      <a:endParaRPr lang="en-US"/>
                    </a:p>
                  </a:txBody>
                  <a:tcPr/>
                </a:tc>
                <a:tc hMerge="1">
                  <a:txBody>
                    <a:bodyPr/>
                    <a:lstStyle/>
                    <a:p>
                      <a:endParaRPr lang="en-US"/>
                    </a:p>
                  </a:txBody>
                  <a:tcPr/>
                </a:tc>
              </a:tr>
              <a:tr h="267561">
                <a:tc>
                  <a:txBody>
                    <a:bodyPr/>
                    <a:lstStyle/>
                    <a:p>
                      <a:pPr marL="0" marR="0" algn="ctr">
                        <a:lnSpc>
                          <a:spcPct val="115000"/>
                        </a:lnSpc>
                        <a:spcBef>
                          <a:spcPts val="0"/>
                        </a:spcBef>
                        <a:spcAft>
                          <a:spcPts val="0"/>
                        </a:spcAft>
                      </a:pPr>
                      <a:r>
                        <a:rPr lang="en-US" sz="1100">
                          <a:latin typeface="Calibri"/>
                          <a:ea typeface="Calibri"/>
                          <a:cs typeface="Times New Roman"/>
                        </a:rPr>
                        <a:t>4</a:t>
                      </a: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Table &amp; chair</a:t>
                      </a: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100">
                          <a:latin typeface="Calibri"/>
                          <a:ea typeface="Calibri"/>
                          <a:cs typeface="Times New Roman"/>
                        </a:rPr>
                        <a:t>2 set</a:t>
                      </a:r>
                    </a:p>
                  </a:txBody>
                  <a:tcPr marL="68580" marR="68580" marT="0" marB="0"/>
                </a:tc>
                <a:tc hMerge="1">
                  <a:txBody>
                    <a:bodyPr/>
                    <a:lstStyle/>
                    <a:p>
                      <a:endParaRPr lang="en-US"/>
                    </a:p>
                  </a:txBody>
                  <a:tcPr/>
                </a:tc>
                <a:tc gridSpan="3">
                  <a:txBody>
                    <a:bodyPr/>
                    <a:lstStyle/>
                    <a:p>
                      <a:pPr marL="0" marR="0" algn="ctr">
                        <a:lnSpc>
                          <a:spcPct val="115000"/>
                        </a:lnSpc>
                        <a:spcBef>
                          <a:spcPts val="0"/>
                        </a:spcBef>
                        <a:spcAft>
                          <a:spcPts val="0"/>
                        </a:spcAft>
                      </a:pPr>
                      <a:r>
                        <a:rPr lang="en-US" sz="1100">
                          <a:latin typeface="Calibri"/>
                          <a:ea typeface="Calibri"/>
                          <a:cs typeface="Times New Roman"/>
                        </a:rPr>
                        <a:t>$ 50</a:t>
                      </a:r>
                    </a:p>
                  </a:txBody>
                  <a:tcPr marL="68580" marR="68580" marT="0" marB="0"/>
                </a:tc>
                <a:tc hMerge="1">
                  <a:txBody>
                    <a:bodyPr/>
                    <a:lstStyle/>
                    <a:p>
                      <a:endParaRPr lang="en-US"/>
                    </a:p>
                  </a:txBody>
                  <a:tcPr/>
                </a:tc>
                <a:tc hMerge="1">
                  <a:txBody>
                    <a:bodyPr/>
                    <a:lstStyle/>
                    <a:p>
                      <a:endParaRPr lang="en-US"/>
                    </a:p>
                  </a:txBody>
                  <a:tcPr/>
                </a:tc>
              </a:tr>
              <a:tr h="637030">
                <a:tc>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endParaRPr lang="en-US" sz="1100">
                        <a:latin typeface="Calibri"/>
                        <a:ea typeface="Calibri"/>
                        <a:cs typeface="Times New Roman"/>
                      </a:endParaRPr>
                    </a:p>
                    <a:p>
                      <a:pPr marL="0" marR="0" algn="ctr">
                        <a:lnSpc>
                          <a:spcPct val="115000"/>
                        </a:lnSpc>
                        <a:spcBef>
                          <a:spcPts val="0"/>
                        </a:spcBef>
                        <a:spcAft>
                          <a:spcPts val="0"/>
                        </a:spcAft>
                      </a:pPr>
                      <a:r>
                        <a:rPr lang="en-US" sz="1100" b="1">
                          <a:latin typeface="Calibri"/>
                          <a:ea typeface="Calibri"/>
                          <a:cs typeface="Times New Roman"/>
                        </a:rPr>
                        <a:t>TOTAL ONE TIME NEEDS</a:t>
                      </a:r>
                      <a:endParaRPr lang="en-US" sz="1100">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68580" marR="68580" marT="0" marB="0"/>
                </a:tc>
                <a:tc hMerge="1">
                  <a:txBody>
                    <a:bodyPr/>
                    <a:lstStyle/>
                    <a:p>
                      <a:endParaRPr lang="en-US"/>
                    </a:p>
                  </a:txBody>
                  <a:tcPr/>
                </a:tc>
                <a:tc gridSpan="3">
                  <a:txBody>
                    <a:bodyPr/>
                    <a:lstStyle/>
                    <a:p>
                      <a:pPr marL="0" marR="0" algn="ctr">
                        <a:lnSpc>
                          <a:spcPct val="115000"/>
                        </a:lnSpc>
                        <a:spcBef>
                          <a:spcPts val="0"/>
                        </a:spcBef>
                        <a:spcAft>
                          <a:spcPts val="0"/>
                        </a:spcAft>
                      </a:pP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Calibri"/>
                          <a:ea typeface="Calibri"/>
                          <a:cs typeface="Times New Roman"/>
                        </a:rPr>
                        <a:t>$ 20170</a:t>
                      </a:r>
                      <a:endParaRPr lang="en-US" sz="11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
        <p:nvSpPr>
          <p:cNvPr id="4" name="Footer Placeholder 3"/>
          <p:cNvSpPr>
            <a:spLocks noGrp="1"/>
          </p:cNvSpPr>
          <p:nvPr>
            <p:ph type="ftr" sz="quarter" idx="11"/>
          </p:nvPr>
        </p:nvSpPr>
        <p:spPr>
          <a:xfrm>
            <a:off x="3124200" y="7010400"/>
            <a:ext cx="2895600" cy="304800"/>
          </a:xfrm>
        </p:spPr>
        <p:txBody>
          <a:bodyPr/>
          <a:lstStyle/>
          <a:p>
            <a:r>
              <a:rPr lang="en-US" sz="1800" dirty="0" smtClean="0">
                <a:solidFill>
                  <a:schemeClr val="bg1"/>
                </a:solidFill>
              </a:rPr>
              <a:t>www.myindiamission.in</a:t>
            </a:r>
            <a:endParaRPr lang="en-US" sz="1800" dirty="0">
              <a:solidFill>
                <a:schemeClr val="bg1"/>
              </a:solidFill>
            </a:endParaRPr>
          </a:p>
        </p:txBody>
      </p:sp>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Contact</a:t>
            </a:r>
            <a:endParaRPr lang="en-US" dirty="0"/>
          </a:p>
        </p:txBody>
      </p:sp>
      <p:sp>
        <p:nvSpPr>
          <p:cNvPr id="3" name="Content Placeholder 2"/>
          <p:cNvSpPr>
            <a:spLocks noGrp="1"/>
          </p:cNvSpPr>
          <p:nvPr>
            <p:ph idx="1"/>
          </p:nvPr>
        </p:nvSpPr>
        <p:spPr>
          <a:xfrm>
            <a:off x="457200" y="1219200"/>
            <a:ext cx="8229600" cy="5090160"/>
          </a:xfrm>
        </p:spPr>
        <p:txBody>
          <a:bodyPr>
            <a:normAutofit lnSpcReduction="10000"/>
          </a:bodyPr>
          <a:lstStyle/>
          <a:p>
            <a:pPr algn="ctr">
              <a:buNone/>
            </a:pPr>
            <a:r>
              <a:rPr lang="en-US" dirty="0" smtClean="0"/>
              <a:t>Rev. (Dr.) Hruda Ranjan Lohora</a:t>
            </a:r>
          </a:p>
          <a:p>
            <a:pPr algn="ctr">
              <a:buNone/>
            </a:pPr>
            <a:r>
              <a:rPr lang="en-US" dirty="0" smtClean="0"/>
              <a:t>Founder/Executive Director</a:t>
            </a:r>
          </a:p>
          <a:p>
            <a:pPr algn="ctr">
              <a:buNone/>
            </a:pPr>
            <a:r>
              <a:rPr lang="en-US" sz="2400" dirty="0" smtClean="0">
                <a:solidFill>
                  <a:srgbClr val="FFFF00"/>
                </a:solidFill>
              </a:rPr>
              <a:t>CENTER FOR HOLISTIC EDUCATION</a:t>
            </a:r>
          </a:p>
          <a:p>
            <a:pPr algn="ctr">
              <a:buNone/>
            </a:pPr>
            <a:r>
              <a:rPr lang="en-US" dirty="0" smtClean="0"/>
              <a:t>Post Box-27, 59-Dhyaneswar Layout </a:t>
            </a:r>
          </a:p>
          <a:p>
            <a:pPr algn="ctr">
              <a:buNone/>
            </a:pPr>
            <a:r>
              <a:rPr lang="en-US" dirty="0" smtClean="0"/>
              <a:t>c/o Community Baptist Church</a:t>
            </a:r>
          </a:p>
          <a:p>
            <a:pPr algn="ctr">
              <a:buNone/>
            </a:pPr>
            <a:r>
              <a:rPr lang="en-US" dirty="0" err="1" smtClean="0"/>
              <a:t>Wadi</a:t>
            </a:r>
            <a:r>
              <a:rPr lang="en-US" dirty="0" smtClean="0"/>
              <a:t>/Dattawadi-440023</a:t>
            </a:r>
          </a:p>
          <a:p>
            <a:pPr algn="ctr">
              <a:buNone/>
            </a:pPr>
            <a:r>
              <a:rPr lang="en-US" dirty="0" err="1" smtClean="0"/>
              <a:t>Amaravati</a:t>
            </a:r>
            <a:r>
              <a:rPr lang="en-US" dirty="0" smtClean="0"/>
              <a:t> Road, Nagpur (MS)</a:t>
            </a:r>
          </a:p>
          <a:p>
            <a:pPr algn="ctr">
              <a:buNone/>
            </a:pPr>
            <a:r>
              <a:rPr lang="en-US" dirty="0" smtClean="0"/>
              <a:t>Cell Phone: </a:t>
            </a:r>
            <a:r>
              <a:rPr lang="en-US" dirty="0" smtClean="0">
                <a:solidFill>
                  <a:srgbClr val="FFFF00"/>
                </a:solidFill>
              </a:rPr>
              <a:t>9657923697/9890754967</a:t>
            </a:r>
          </a:p>
          <a:p>
            <a:pPr>
              <a:buNone/>
            </a:pPr>
            <a:r>
              <a:rPr lang="en-US" dirty="0" smtClean="0"/>
              <a:t>E-mail: </a:t>
            </a:r>
            <a:r>
              <a:rPr lang="en-US" dirty="0" smtClean="0">
                <a:hlinkClick r:id="rId3"/>
              </a:rPr>
              <a:t>hrudarlohora@india.com/lhranjan@gmail.com</a:t>
            </a:r>
            <a:endParaRPr lang="en-US" dirty="0" smtClean="0"/>
          </a:p>
          <a:p>
            <a:pPr>
              <a:buNone/>
            </a:pPr>
            <a:r>
              <a:rPr lang="en-US" dirty="0" smtClean="0"/>
              <a:t>Website:         </a:t>
            </a:r>
            <a:r>
              <a:rPr lang="en-US" dirty="0" smtClean="0">
                <a:hlinkClick r:id="rId4"/>
              </a:rPr>
              <a:t>www.myindiamission.in</a:t>
            </a:r>
            <a:r>
              <a:rPr lang="en-US" dirty="0" smtClean="0"/>
              <a:t>   </a:t>
            </a:r>
          </a:p>
          <a:p>
            <a:pPr>
              <a:buNone/>
            </a:pPr>
            <a:endParaRPr lang="en-US" dirty="0"/>
          </a:p>
        </p:txBody>
      </p:sp>
      <p:sp>
        <p:nvSpPr>
          <p:cNvPr id="4" name="Footer Placeholder 3"/>
          <p:cNvSpPr>
            <a:spLocks noGrp="1"/>
          </p:cNvSpPr>
          <p:nvPr>
            <p:ph type="ftr" sz="quarter" idx="11"/>
          </p:nvPr>
        </p:nvSpPr>
        <p:spPr/>
        <p:txBody>
          <a:bodyPr/>
          <a:lstStyle/>
          <a:p>
            <a:r>
              <a:rPr lang="en-US" dirty="0" smtClean="0"/>
              <a:t>www.myindiamission.in</a:t>
            </a:r>
            <a:endParaRPr lang="en-US" dirty="0"/>
          </a:p>
        </p:txBody>
      </p:sp>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dirty="0" smtClean="0"/>
              <a:t>MISSION</a:t>
            </a:r>
            <a:endParaRPr lang="en-US" dirty="0"/>
          </a:p>
        </p:txBody>
      </p:sp>
      <p:sp>
        <p:nvSpPr>
          <p:cNvPr id="3" name="Content Placeholder 2"/>
          <p:cNvSpPr>
            <a:spLocks noGrp="1"/>
          </p:cNvSpPr>
          <p:nvPr>
            <p:ph idx="1"/>
          </p:nvPr>
        </p:nvSpPr>
        <p:spPr>
          <a:xfrm>
            <a:off x="0" y="1447800"/>
            <a:ext cx="5638800" cy="5105400"/>
          </a:xfrm>
        </p:spPr>
        <p:style>
          <a:lnRef idx="0">
            <a:schemeClr val="accent5"/>
          </a:lnRef>
          <a:fillRef idx="3">
            <a:schemeClr val="accent5"/>
          </a:fillRef>
          <a:effectRef idx="3">
            <a:schemeClr val="accent5"/>
          </a:effectRef>
          <a:fontRef idx="minor">
            <a:schemeClr val="lt1"/>
          </a:fontRef>
        </p:style>
        <p:txBody>
          <a:bodyPr>
            <a:normAutofit fontScale="92500" lnSpcReduction="20000"/>
          </a:bodyPr>
          <a:lstStyle/>
          <a:p>
            <a:pPr algn="just"/>
            <a:r>
              <a:rPr lang="en-US" dirty="0" smtClean="0">
                <a:solidFill>
                  <a:schemeClr val="tx1"/>
                </a:solidFill>
              </a:rPr>
              <a:t>Committed to equip the Christians with </a:t>
            </a:r>
            <a:r>
              <a:rPr lang="en-US" dirty="0" err="1" smtClean="0">
                <a:solidFill>
                  <a:schemeClr val="tx1"/>
                </a:solidFill>
              </a:rPr>
              <a:t>biblico</a:t>
            </a:r>
            <a:r>
              <a:rPr lang="en-US" dirty="0" smtClean="0">
                <a:solidFill>
                  <a:schemeClr val="tx1"/>
                </a:solidFill>
              </a:rPr>
              <a:t>-centric theological and missiological education, and the urban pastors with Transformational Urban Leadership through multi-campus based non-residential training programs incorporated with contact classes, seminars, and extra curricula activities with an ultimate aim to make out entire Christians’ participation in God’s Mission to transform the society spiritually, socially, economically, and politically.</a:t>
            </a:r>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www.myindiamission.in</a:t>
            </a:r>
            <a:endParaRPr lang="en-US" dirty="0">
              <a:solidFill>
                <a:schemeClr val="tx1"/>
              </a:solidFill>
            </a:endParaRPr>
          </a:p>
        </p:txBody>
      </p:sp>
      <p:pic>
        <p:nvPicPr>
          <p:cNvPr id="5" name="Picture 4" descr="logo.JPG"/>
          <p:cNvPicPr>
            <a:picLocks noChangeAspect="1"/>
          </p:cNvPicPr>
          <p:nvPr/>
        </p:nvPicPr>
        <p:blipFill>
          <a:blip r:embed="rId3" cstate="print"/>
          <a:stretch>
            <a:fillRect/>
          </a:stretch>
        </p:blipFill>
        <p:spPr>
          <a:xfrm>
            <a:off x="304801" y="228600"/>
            <a:ext cx="1600199" cy="1219199"/>
          </a:xfrm>
          <a:prstGeom prst="rect">
            <a:avLst/>
          </a:prstGeom>
        </p:spPr>
      </p:pic>
      <p:pic>
        <p:nvPicPr>
          <p:cNvPr id="6" name="Picture 5" descr="DSC00097.JPG"/>
          <p:cNvPicPr>
            <a:picLocks noChangeAspect="1"/>
          </p:cNvPicPr>
          <p:nvPr/>
        </p:nvPicPr>
        <p:blipFill>
          <a:blip r:embed="rId4" cstate="print"/>
          <a:stretch>
            <a:fillRect/>
          </a:stretch>
        </p:blipFill>
        <p:spPr>
          <a:xfrm>
            <a:off x="5638800" y="1447801"/>
            <a:ext cx="3505200" cy="2590799"/>
          </a:xfrm>
          <a:prstGeom prst="rect">
            <a:avLst/>
          </a:prstGeom>
        </p:spPr>
      </p:pic>
      <p:pic>
        <p:nvPicPr>
          <p:cNvPr id="7" name="Picture 6" descr="IMG_0137.JPG"/>
          <p:cNvPicPr>
            <a:picLocks noChangeAspect="1"/>
          </p:cNvPicPr>
          <p:nvPr/>
        </p:nvPicPr>
        <p:blipFill>
          <a:blip r:embed="rId5" cstate="print"/>
          <a:stretch>
            <a:fillRect/>
          </a:stretch>
        </p:blipFill>
        <p:spPr>
          <a:xfrm>
            <a:off x="5638800" y="3810000"/>
            <a:ext cx="3505200" cy="2743200"/>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CORE VALUES</a:t>
            </a:r>
            <a:br>
              <a:rPr lang="en-US" dirty="0" smtClean="0"/>
            </a:br>
            <a:endParaRPr lang="en-US" dirty="0"/>
          </a:p>
        </p:txBody>
      </p:sp>
      <p:sp>
        <p:nvSpPr>
          <p:cNvPr id="3" name="Content Placeholder 2"/>
          <p:cNvSpPr>
            <a:spLocks noGrp="1"/>
          </p:cNvSpPr>
          <p:nvPr>
            <p:ph idx="1"/>
          </p:nvPr>
        </p:nvSpPr>
        <p:spPr>
          <a:xfrm>
            <a:off x="457200" y="990600"/>
            <a:ext cx="8229600" cy="5318760"/>
          </a:xfrm>
        </p:spPr>
        <p:txBody>
          <a:bodyPr>
            <a:normAutofit fontScale="62500" lnSpcReduction="20000"/>
          </a:bodyPr>
          <a:lstStyle/>
          <a:p>
            <a:pPr algn="ctr">
              <a:buNone/>
            </a:pPr>
            <a:r>
              <a:rPr lang="en-US" sz="3600" b="1" dirty="0" smtClean="0"/>
              <a:t>Foundational</a:t>
            </a:r>
          </a:p>
          <a:p>
            <a:pPr algn="ctr">
              <a:buNone/>
            </a:pPr>
            <a:r>
              <a:rPr lang="en-US" dirty="0" smtClean="0"/>
              <a:t>Glorifies God above All Else</a:t>
            </a:r>
          </a:p>
          <a:p>
            <a:pPr algn="ctr">
              <a:buNone/>
            </a:pPr>
            <a:r>
              <a:rPr lang="en-US" dirty="0" smtClean="0"/>
              <a:t>Highest Honor to God's Word</a:t>
            </a:r>
          </a:p>
          <a:p>
            <a:pPr algn="ctr">
              <a:buNone/>
            </a:pPr>
            <a:r>
              <a:rPr lang="en-US" dirty="0" smtClean="0"/>
              <a:t>Enthusiastic Devotion to Prayer</a:t>
            </a:r>
          </a:p>
          <a:p>
            <a:pPr algn="ctr">
              <a:buNone/>
            </a:pPr>
            <a:r>
              <a:rPr lang="en-US" dirty="0" smtClean="0"/>
              <a:t>Selflessness Commitment to God</a:t>
            </a:r>
          </a:p>
          <a:p>
            <a:pPr algn="ctr">
              <a:buNone/>
            </a:pPr>
            <a:r>
              <a:rPr lang="en-US" dirty="0" smtClean="0"/>
              <a:t>Spirit Controlled Life and Service</a:t>
            </a:r>
          </a:p>
          <a:p>
            <a:pPr algn="ctr">
              <a:buNone/>
            </a:pPr>
            <a:r>
              <a:rPr lang="en-US" sz="3600" b="1" dirty="0" smtClean="0"/>
              <a:t>Functional</a:t>
            </a:r>
            <a:endParaRPr lang="en-US" sz="3600" dirty="0" smtClean="0"/>
          </a:p>
          <a:p>
            <a:pPr algn="ctr">
              <a:buNone/>
            </a:pPr>
            <a:r>
              <a:rPr lang="en-US" dirty="0" smtClean="0"/>
              <a:t>Honesty</a:t>
            </a:r>
          </a:p>
          <a:p>
            <a:pPr algn="ctr">
              <a:buNone/>
            </a:pPr>
            <a:r>
              <a:rPr lang="en-US" dirty="0" smtClean="0"/>
              <a:t>Harmony</a:t>
            </a:r>
          </a:p>
          <a:p>
            <a:pPr algn="ctr">
              <a:buNone/>
            </a:pPr>
            <a:r>
              <a:rPr lang="en-US" dirty="0" smtClean="0"/>
              <a:t>Team Work</a:t>
            </a:r>
          </a:p>
          <a:p>
            <a:pPr algn="ctr">
              <a:buNone/>
            </a:pPr>
            <a:r>
              <a:rPr lang="en-US" dirty="0" smtClean="0"/>
              <a:t>Servant Leadership</a:t>
            </a:r>
          </a:p>
          <a:p>
            <a:pPr algn="ctr">
              <a:buNone/>
            </a:pPr>
            <a:r>
              <a:rPr lang="en-US" dirty="0" smtClean="0"/>
              <a:t>Goal Oriented</a:t>
            </a:r>
          </a:p>
          <a:p>
            <a:pPr algn="ctr">
              <a:buNone/>
            </a:pPr>
            <a:r>
              <a:rPr lang="en-US" sz="3600" b="1" dirty="0" smtClean="0"/>
              <a:t>Methodological</a:t>
            </a:r>
            <a:endParaRPr lang="en-US" sz="3600" dirty="0" smtClean="0"/>
          </a:p>
          <a:p>
            <a:pPr algn="ctr">
              <a:buNone/>
            </a:pPr>
            <a:r>
              <a:rPr lang="en-US" dirty="0" smtClean="0"/>
              <a:t>Building Inter-Personal Relationship</a:t>
            </a:r>
          </a:p>
          <a:p>
            <a:pPr algn="ctr">
              <a:buNone/>
            </a:pPr>
            <a:r>
              <a:rPr lang="en-US" dirty="0" smtClean="0"/>
              <a:t>Respecting all humanity with humility</a:t>
            </a:r>
          </a:p>
          <a:p>
            <a:pPr algn="ctr">
              <a:buNone/>
            </a:pPr>
            <a:r>
              <a:rPr lang="en-US" dirty="0" smtClean="0"/>
              <a:t>Prioritizing the Marginalized in the Community</a:t>
            </a:r>
          </a:p>
          <a:p>
            <a:pPr algn="ctr">
              <a:buNone/>
            </a:pPr>
            <a:r>
              <a:rPr lang="en-US" dirty="0" smtClean="0"/>
              <a:t>Worldview Based Missiological Training</a:t>
            </a:r>
          </a:p>
          <a:p>
            <a:pPr algn="ctr">
              <a:buNone/>
            </a:pPr>
            <a:r>
              <a:rPr lang="en-US" dirty="0" smtClean="0"/>
              <a:t>Missional Church Multiplication</a:t>
            </a:r>
          </a:p>
          <a:p>
            <a:endParaRPr lang="en-US" dirty="0"/>
          </a:p>
        </p:txBody>
      </p:sp>
      <p:sp>
        <p:nvSpPr>
          <p:cNvPr id="4" name="Footer Placeholder 3"/>
          <p:cNvSpPr>
            <a:spLocks noGrp="1"/>
          </p:cNvSpPr>
          <p:nvPr>
            <p:ph type="ftr" sz="quarter" idx="11"/>
          </p:nvPr>
        </p:nvSpPr>
        <p:spPr/>
        <p:txBody>
          <a:bodyPr/>
          <a:lstStyle/>
          <a:p>
            <a:r>
              <a:rPr lang="en-US" dirty="0" smtClean="0"/>
              <a:t>www.myindiamission.in</a:t>
            </a:r>
            <a:endParaRPr lang="en-US" dirty="0"/>
          </a:p>
        </p:txBody>
      </p:sp>
      <p:pic>
        <p:nvPicPr>
          <p:cNvPr id="5" name="Picture 4" descr="logo.JPG"/>
          <p:cNvPicPr>
            <a:picLocks noChangeAspect="1"/>
          </p:cNvPicPr>
          <p:nvPr/>
        </p:nvPicPr>
        <p:blipFill>
          <a:blip r:embed="rId3" cstate="print"/>
          <a:stretch>
            <a:fillRect/>
          </a:stretch>
        </p:blipFill>
        <p:spPr>
          <a:xfrm>
            <a:off x="1" y="0"/>
            <a:ext cx="1981199" cy="1485899"/>
          </a:xfrm>
          <a:prstGeom prst="rect">
            <a:avLst/>
          </a:prstGeom>
        </p:spPr>
      </p:pic>
      <p:pic>
        <p:nvPicPr>
          <p:cNvPr id="6" name="Picture 5" descr="CHECNIGD.JPG"/>
          <p:cNvPicPr>
            <a:picLocks noChangeAspect="1"/>
          </p:cNvPicPr>
          <p:nvPr/>
        </p:nvPicPr>
        <p:blipFill>
          <a:blip r:embed="rId4" cstate="print"/>
          <a:stretch>
            <a:fillRect/>
          </a:stretch>
        </p:blipFill>
        <p:spPr>
          <a:xfrm>
            <a:off x="6324600" y="2667000"/>
            <a:ext cx="2819400" cy="2057401"/>
          </a:xfrm>
          <a:prstGeom prst="rect">
            <a:avLst/>
          </a:prstGeom>
        </p:spPr>
      </p:pic>
      <p:pic>
        <p:nvPicPr>
          <p:cNvPr id="7" name="Picture 6" descr="CHECNP.JPG"/>
          <p:cNvPicPr>
            <a:picLocks noChangeAspect="1"/>
          </p:cNvPicPr>
          <p:nvPr/>
        </p:nvPicPr>
        <p:blipFill>
          <a:blip r:embed="rId5" cstate="print"/>
          <a:stretch>
            <a:fillRect/>
          </a:stretch>
        </p:blipFill>
        <p:spPr>
          <a:xfrm>
            <a:off x="7086600" y="0"/>
            <a:ext cx="2057400" cy="2667000"/>
          </a:xfrm>
          <a:prstGeom prst="rect">
            <a:avLst/>
          </a:prstGeom>
        </p:spPr>
      </p:pic>
      <p:pic>
        <p:nvPicPr>
          <p:cNvPr id="8" name="Picture 7" descr="CHECNGD2.JPG"/>
          <p:cNvPicPr>
            <a:picLocks noChangeAspect="1"/>
          </p:cNvPicPr>
          <p:nvPr/>
        </p:nvPicPr>
        <p:blipFill>
          <a:blip r:embed="rId6" cstate="print"/>
          <a:stretch>
            <a:fillRect/>
          </a:stretch>
        </p:blipFill>
        <p:spPr>
          <a:xfrm>
            <a:off x="7086599" y="4724400"/>
            <a:ext cx="2057401" cy="1847523"/>
          </a:xfrm>
          <a:prstGeom prst="rect">
            <a:avLst/>
          </a:prstGeom>
        </p:spPr>
      </p:pic>
      <p:pic>
        <p:nvPicPr>
          <p:cNvPr id="9" name="Picture 8" descr="ExamDSC00127.JPG"/>
          <p:cNvPicPr>
            <a:picLocks noChangeAspect="1"/>
          </p:cNvPicPr>
          <p:nvPr/>
        </p:nvPicPr>
        <p:blipFill>
          <a:blip r:embed="rId7" cstate="print"/>
          <a:stretch>
            <a:fillRect/>
          </a:stretch>
        </p:blipFill>
        <p:spPr>
          <a:xfrm>
            <a:off x="0" y="2743200"/>
            <a:ext cx="3048000" cy="1905000"/>
          </a:xfrm>
          <a:prstGeom prst="rect">
            <a:avLst/>
          </a:prstGeom>
        </p:spPr>
      </p:pic>
      <p:pic>
        <p:nvPicPr>
          <p:cNvPr id="10" name="Picture 9" descr="APCHE4.JPG"/>
          <p:cNvPicPr>
            <a:picLocks noChangeAspect="1"/>
          </p:cNvPicPr>
          <p:nvPr/>
        </p:nvPicPr>
        <p:blipFill>
          <a:blip r:embed="rId8" cstate="print"/>
          <a:stretch>
            <a:fillRect/>
          </a:stretch>
        </p:blipFill>
        <p:spPr>
          <a:xfrm>
            <a:off x="1" y="4648200"/>
            <a:ext cx="2133599" cy="2209800"/>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800" dirty="0" smtClean="0"/>
              <a:t>Transformational Urban Mission</a:t>
            </a:r>
            <a:endParaRPr lang="en-US" sz="2800" dirty="0"/>
          </a:p>
        </p:txBody>
      </p:sp>
      <p:sp>
        <p:nvSpPr>
          <p:cNvPr id="3" name="Content Placeholder 2"/>
          <p:cNvSpPr>
            <a:spLocks noGrp="1"/>
          </p:cNvSpPr>
          <p:nvPr>
            <p:ph idx="1"/>
          </p:nvPr>
        </p:nvSpPr>
        <p:spPr>
          <a:xfrm>
            <a:off x="0" y="914400"/>
            <a:ext cx="9144000" cy="5943600"/>
          </a:xfrm>
        </p:spPr>
        <p:txBody>
          <a:bodyPr>
            <a:normAutofit fontScale="70000" lnSpcReduction="20000"/>
          </a:bodyPr>
          <a:lstStyle/>
          <a:p>
            <a:pPr lvl="0" algn="just">
              <a:buNone/>
            </a:pPr>
            <a:r>
              <a:rPr lang="en-US" dirty="0" smtClean="0"/>
              <a:t>1. This program aims to train leaders who has evidence potential to catalyze or strengthen redemptive movements, through church-planting, transformational development, economic discipleship, coalition-building, and creative problem-solving.</a:t>
            </a:r>
          </a:p>
          <a:p>
            <a:pPr lvl="0" algn="just">
              <a:buNone/>
            </a:pPr>
            <a:r>
              <a:rPr lang="en-US" dirty="0" smtClean="0"/>
              <a:t>2. Students' leadership, character and managerial capacities are developed through mentoring under educators and experienced church-planters, business people, and spiritual mentors. </a:t>
            </a:r>
          </a:p>
          <a:p>
            <a:pPr algn="just">
              <a:buNone/>
            </a:pPr>
            <a:r>
              <a:rPr lang="en-US" dirty="0" smtClean="0"/>
              <a:t>3. Theoretical study is integrated with experience-based learning so that students don’t merely learn about urban poor realities, but are directly engaged with urban communities through each of their courses. Most courses follow an action-reflection model.</a:t>
            </a:r>
          </a:p>
          <a:p>
            <a:pPr lvl="0" algn="just">
              <a:buNone/>
            </a:pPr>
            <a:r>
              <a:rPr lang="en-US" dirty="0" smtClean="0"/>
              <a:t>4. Adult education approaches to learning, students build theology from the stories of the poor, as these engage the stories of the scriptures, and academic literature, resulting in transformational conversations. The locus of the power of knowledge is sustained as the knowledge of those among the poor, but from this vantage they also critically engage the literature of the academe, a reading of the scriptures from the underside of history, and the elites who reflect on how to change the poor and poverty aided by social analysis.</a:t>
            </a:r>
          </a:p>
          <a:p>
            <a:pPr lvl="0" algn="just">
              <a:buNone/>
            </a:pPr>
            <a:r>
              <a:rPr lang="en-US" dirty="0" smtClean="0"/>
              <a:t>5. Rather than being sequestered in an academic compound, students learn to enter the pain and problems of the urban poor, in identification with them in their experiences of suffering and oppression, bringing the hope of Christ</a:t>
            </a:r>
          </a:p>
          <a:p>
            <a:endParaRPr lang="en-US" dirty="0"/>
          </a:p>
        </p:txBody>
      </p:sp>
      <p:sp>
        <p:nvSpPr>
          <p:cNvPr id="4" name="Footer Placeholder 3"/>
          <p:cNvSpPr>
            <a:spLocks noGrp="1"/>
          </p:cNvSpPr>
          <p:nvPr>
            <p:ph type="ftr" sz="quarter" idx="11"/>
          </p:nvPr>
        </p:nvSpPr>
        <p:spPr/>
        <p:txBody>
          <a:bodyPr/>
          <a:lstStyle/>
          <a:p>
            <a:r>
              <a:rPr lang="en-US" dirty="0" smtClean="0"/>
              <a:t>www.myindiamission.in</a:t>
            </a:r>
            <a:endParaRPr lang="en-US" dirty="0"/>
          </a:p>
        </p:txBody>
      </p:sp>
      <p:pic>
        <p:nvPicPr>
          <p:cNvPr id="5" name="Picture 4" descr="logo.JPG"/>
          <p:cNvPicPr>
            <a:picLocks noChangeAspect="1"/>
          </p:cNvPicPr>
          <p:nvPr/>
        </p:nvPicPr>
        <p:blipFill>
          <a:blip r:embed="rId3" cstate="print"/>
          <a:stretch>
            <a:fillRect/>
          </a:stretch>
        </p:blipFill>
        <p:spPr>
          <a:xfrm>
            <a:off x="1" y="1"/>
            <a:ext cx="1219199" cy="914399"/>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3"/>
          </a:lnRef>
          <a:fillRef idx="3">
            <a:schemeClr val="accent3"/>
          </a:fillRef>
          <a:effectRef idx="3">
            <a:schemeClr val="accent3"/>
          </a:effectRef>
          <a:fontRef idx="minor">
            <a:schemeClr val="lt1"/>
          </a:fontRef>
        </p:style>
        <p:txBody>
          <a:bodyPr>
            <a:normAutofit/>
          </a:bodyPr>
          <a:lstStyle/>
          <a:p>
            <a:r>
              <a:rPr lang="en-US" dirty="0" smtClean="0"/>
              <a:t>Mode of Operation</a:t>
            </a:r>
            <a:endParaRPr lang="en-US" dirty="0"/>
          </a:p>
        </p:txBody>
      </p:sp>
      <p:sp>
        <p:nvSpPr>
          <p:cNvPr id="3" name="Content Placeholder 2"/>
          <p:cNvSpPr>
            <a:spLocks noGrp="1"/>
          </p:cNvSpPr>
          <p:nvPr>
            <p:ph idx="1"/>
          </p:nvPr>
        </p:nvSpPr>
        <p:spPr>
          <a:xfrm>
            <a:off x="457200" y="914400"/>
            <a:ext cx="4267200" cy="5334000"/>
          </a:xfrm>
        </p:spPr>
        <p:style>
          <a:lnRef idx="0">
            <a:schemeClr val="accent5"/>
          </a:lnRef>
          <a:fillRef idx="3">
            <a:schemeClr val="accent5"/>
          </a:fillRef>
          <a:effectRef idx="3">
            <a:schemeClr val="accent5"/>
          </a:effectRef>
          <a:fontRef idx="minor">
            <a:schemeClr val="lt1"/>
          </a:fontRef>
        </p:style>
        <p:txBody>
          <a:bodyPr/>
          <a:lstStyle/>
          <a:p>
            <a:pPr algn="just">
              <a:buFont typeface="Arial" charset="0"/>
              <a:buChar char="•"/>
            </a:pPr>
            <a:r>
              <a:rPr lang="en-US" b="1" u="sng" dirty="0" smtClean="0">
                <a:solidFill>
                  <a:schemeClr val="tx1"/>
                </a:solidFill>
              </a:rPr>
              <a:t>Modular Mode: </a:t>
            </a:r>
          </a:p>
          <a:p>
            <a:pPr algn="just">
              <a:buNone/>
            </a:pPr>
            <a:r>
              <a:rPr lang="en-US" dirty="0" smtClean="0">
                <a:solidFill>
                  <a:schemeClr val="tx1"/>
                </a:solidFill>
              </a:rPr>
              <a:t>-   Classes are conducted 4-5 days in a </a:t>
            </a:r>
            <a:r>
              <a:rPr lang="en-US" dirty="0" smtClean="0">
                <a:solidFill>
                  <a:schemeClr val="tx1"/>
                </a:solidFill>
              </a:rPr>
              <a:t>month. More filed works</a:t>
            </a:r>
            <a:endParaRPr lang="en-US" dirty="0" smtClean="0">
              <a:solidFill>
                <a:schemeClr val="tx1"/>
              </a:solidFill>
            </a:endParaRPr>
          </a:p>
          <a:p>
            <a:pPr algn="just">
              <a:buFont typeface="Arial" charset="0"/>
              <a:buChar char="•"/>
            </a:pPr>
            <a:r>
              <a:rPr lang="en-US" b="1" u="sng" dirty="0" smtClean="0">
                <a:solidFill>
                  <a:schemeClr val="tx1"/>
                </a:solidFill>
              </a:rPr>
              <a:t>Distance Mode: </a:t>
            </a:r>
          </a:p>
          <a:p>
            <a:pPr algn="just">
              <a:buFontTx/>
              <a:buChar char="-"/>
            </a:pPr>
            <a:r>
              <a:rPr lang="en-US" dirty="0" smtClean="0">
                <a:solidFill>
                  <a:schemeClr val="tx1"/>
                </a:solidFill>
              </a:rPr>
              <a:t>Contact Classes are arranged twice in a year.</a:t>
            </a:r>
          </a:p>
          <a:p>
            <a:pPr algn="just">
              <a:buFontTx/>
              <a:buChar char="-"/>
            </a:pPr>
            <a:r>
              <a:rPr lang="en-US" dirty="0" smtClean="0">
                <a:solidFill>
                  <a:schemeClr val="tx1"/>
                </a:solidFill>
              </a:rPr>
              <a:t>Each contact class goes for a week of eight hours everyday.</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dirty="0" smtClean="0">
                <a:solidFill>
                  <a:schemeClr val="tx1"/>
                </a:solidFill>
              </a:rPr>
              <a:t>www.myindiamission.in</a:t>
            </a:r>
            <a:endParaRPr lang="en-US" dirty="0">
              <a:solidFill>
                <a:schemeClr val="tx1"/>
              </a:solidFill>
            </a:endParaRPr>
          </a:p>
        </p:txBody>
      </p:sp>
      <p:pic>
        <p:nvPicPr>
          <p:cNvPr id="5" name="Picture 4" descr="DSC00157.JPG"/>
          <p:cNvPicPr>
            <a:picLocks noChangeAspect="1"/>
          </p:cNvPicPr>
          <p:nvPr/>
        </p:nvPicPr>
        <p:blipFill>
          <a:blip r:embed="rId3" cstate="print"/>
          <a:stretch>
            <a:fillRect/>
          </a:stretch>
        </p:blipFill>
        <p:spPr>
          <a:xfrm>
            <a:off x="4673600" y="1066800"/>
            <a:ext cx="4470400" cy="2743200"/>
          </a:xfrm>
          <a:prstGeom prst="rect">
            <a:avLst/>
          </a:prstGeom>
        </p:spPr>
      </p:pic>
      <p:pic>
        <p:nvPicPr>
          <p:cNvPr id="6" name="Picture 5" descr="DSC00160.JPG"/>
          <p:cNvPicPr>
            <a:picLocks noChangeAspect="1"/>
          </p:cNvPicPr>
          <p:nvPr/>
        </p:nvPicPr>
        <p:blipFill>
          <a:blip r:embed="rId4" cstate="print"/>
          <a:stretch>
            <a:fillRect/>
          </a:stretch>
        </p:blipFill>
        <p:spPr>
          <a:xfrm>
            <a:off x="4648200" y="3810000"/>
            <a:ext cx="4495800" cy="2380923"/>
          </a:xfrm>
          <a:prstGeom prst="rect">
            <a:avLst/>
          </a:prstGeom>
        </p:spPr>
      </p:pic>
      <p:pic>
        <p:nvPicPr>
          <p:cNvPr id="7" name="Picture 6" descr="logo.JPG"/>
          <p:cNvPicPr>
            <a:picLocks noChangeAspect="1"/>
          </p:cNvPicPr>
          <p:nvPr/>
        </p:nvPicPr>
        <p:blipFill>
          <a:blip r:embed="rId5" cstate="print"/>
          <a:stretch>
            <a:fillRect/>
          </a:stretch>
        </p:blipFill>
        <p:spPr>
          <a:xfrm>
            <a:off x="457200" y="1"/>
            <a:ext cx="1295400" cy="914399"/>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Community</a:t>
            </a:r>
            <a:endParaRPr lang="en-US" dirty="0">
              <a:solidFill>
                <a:srgbClr val="FF0000"/>
              </a:solidFill>
            </a:endParaRPr>
          </a:p>
        </p:txBody>
      </p:sp>
      <p:sp>
        <p:nvSpPr>
          <p:cNvPr id="3" name="Content Placeholder 2"/>
          <p:cNvSpPr>
            <a:spLocks noGrp="1"/>
          </p:cNvSpPr>
          <p:nvPr>
            <p:ph idx="1"/>
          </p:nvPr>
        </p:nvSpPr>
        <p:spPr/>
        <p:txBody>
          <a:bodyPr/>
          <a:lstStyle/>
          <a:p>
            <a:pPr algn="just"/>
            <a:r>
              <a:rPr lang="en-US" dirty="0" smtClean="0"/>
              <a:t>Christians who are not able to go to a Bible College owing to various reasons.</a:t>
            </a:r>
          </a:p>
          <a:p>
            <a:pPr algn="just"/>
            <a:r>
              <a:rPr lang="en-US" dirty="0" err="1" smtClean="0"/>
              <a:t>Eg</a:t>
            </a:r>
            <a:r>
              <a:rPr lang="en-US" dirty="0" smtClean="0"/>
              <a:t>. Professionals, Employees, Pastors, Evangelists, housewives, School-going youths, etc. </a:t>
            </a:r>
            <a:endParaRPr lang="en-US" dirty="0"/>
          </a:p>
        </p:txBody>
      </p:sp>
      <p:sp>
        <p:nvSpPr>
          <p:cNvPr id="4" name="Footer Placeholder 3"/>
          <p:cNvSpPr>
            <a:spLocks noGrp="1"/>
          </p:cNvSpPr>
          <p:nvPr>
            <p:ph type="ftr" sz="quarter" idx="11"/>
          </p:nvPr>
        </p:nvSpPr>
        <p:spPr/>
        <p:txBody>
          <a:bodyPr/>
          <a:lstStyle/>
          <a:p>
            <a:r>
              <a:rPr lang="en-US" dirty="0" smtClean="0"/>
              <a:t>www.myindiamission.in</a:t>
            </a:r>
            <a:endParaRPr lang="en-US" dirty="0"/>
          </a:p>
        </p:txBody>
      </p:sp>
      <p:pic>
        <p:nvPicPr>
          <p:cNvPr id="5" name="Picture 4" descr="DSC00079.JPG"/>
          <p:cNvPicPr>
            <a:picLocks noChangeAspect="1"/>
          </p:cNvPicPr>
          <p:nvPr/>
        </p:nvPicPr>
        <p:blipFill>
          <a:blip r:embed="rId3" cstate="print"/>
          <a:stretch>
            <a:fillRect/>
          </a:stretch>
        </p:blipFill>
        <p:spPr>
          <a:xfrm>
            <a:off x="533401" y="3886200"/>
            <a:ext cx="4038600" cy="2667000"/>
          </a:xfrm>
          <a:prstGeom prst="rect">
            <a:avLst/>
          </a:prstGeom>
        </p:spPr>
      </p:pic>
      <p:pic>
        <p:nvPicPr>
          <p:cNvPr id="6" name="Picture 5" descr="IMG_0137.JPG"/>
          <p:cNvPicPr>
            <a:picLocks noChangeAspect="1"/>
          </p:cNvPicPr>
          <p:nvPr/>
        </p:nvPicPr>
        <p:blipFill>
          <a:blip r:embed="rId4" cstate="print"/>
          <a:stretch>
            <a:fillRect/>
          </a:stretch>
        </p:blipFill>
        <p:spPr>
          <a:xfrm>
            <a:off x="4572000" y="3886200"/>
            <a:ext cx="4572000" cy="2667000"/>
          </a:xfrm>
          <a:prstGeom prst="rect">
            <a:avLst/>
          </a:prstGeom>
        </p:spPr>
      </p:pic>
      <p:pic>
        <p:nvPicPr>
          <p:cNvPr id="7" name="Picture 6" descr="logo.JPG"/>
          <p:cNvPicPr>
            <a:picLocks noChangeAspect="1"/>
          </p:cNvPicPr>
          <p:nvPr/>
        </p:nvPicPr>
        <p:blipFill>
          <a:blip r:embed="rId5" cstate="print"/>
          <a:stretch>
            <a:fillRect/>
          </a:stretch>
        </p:blipFill>
        <p:spPr>
          <a:xfrm>
            <a:off x="1" y="0"/>
            <a:ext cx="1930400" cy="1447800"/>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style>
          <a:lnRef idx="0">
            <a:schemeClr val="accent3"/>
          </a:lnRef>
          <a:fillRef idx="3">
            <a:schemeClr val="accent3"/>
          </a:fillRef>
          <a:effectRef idx="3">
            <a:schemeClr val="accent3"/>
          </a:effectRef>
          <a:fontRef idx="minor">
            <a:schemeClr val="lt1"/>
          </a:fontRef>
        </p:style>
        <p:txBody>
          <a:bodyPr>
            <a:normAutofit/>
          </a:bodyPr>
          <a:lstStyle/>
          <a:p>
            <a:r>
              <a:rPr lang="en-US" dirty="0" smtClean="0"/>
              <a:t>CURRICULUM</a:t>
            </a:r>
            <a:endParaRPr lang="en-US" dirty="0"/>
          </a:p>
        </p:txBody>
      </p:sp>
      <p:sp>
        <p:nvSpPr>
          <p:cNvPr id="3" name="Content Placeholder 2"/>
          <p:cNvSpPr>
            <a:spLocks noGrp="1"/>
          </p:cNvSpPr>
          <p:nvPr>
            <p:ph idx="1"/>
          </p:nvPr>
        </p:nvSpPr>
        <p:spPr>
          <a:xfrm>
            <a:off x="457200" y="1524000"/>
            <a:ext cx="8229600" cy="4724400"/>
          </a:xfrm>
        </p:spPr>
        <p:style>
          <a:lnRef idx="0">
            <a:schemeClr val="accent5"/>
          </a:lnRef>
          <a:fillRef idx="3">
            <a:schemeClr val="accent5"/>
          </a:fillRef>
          <a:effectRef idx="3">
            <a:schemeClr val="accent5"/>
          </a:effectRef>
          <a:fontRef idx="minor">
            <a:schemeClr val="lt1"/>
          </a:fontRef>
        </p:style>
        <p:txBody>
          <a:bodyPr>
            <a:noAutofit/>
          </a:bodyPr>
          <a:lstStyle/>
          <a:p>
            <a:pPr algn="just"/>
            <a:r>
              <a:rPr lang="en-US" sz="3200" dirty="0" smtClean="0">
                <a:solidFill>
                  <a:schemeClr val="tx1"/>
                </a:solidFill>
              </a:rPr>
              <a:t>Holistic: Knowledge, Character, and Skill</a:t>
            </a:r>
          </a:p>
          <a:p>
            <a:pPr algn="just"/>
            <a:r>
              <a:rPr lang="en-US" sz="3200" dirty="0" smtClean="0">
                <a:solidFill>
                  <a:schemeClr val="tx1"/>
                </a:solidFill>
              </a:rPr>
              <a:t>The core courses of Asia Theological Association </a:t>
            </a:r>
          </a:p>
          <a:p>
            <a:pPr algn="just"/>
            <a:r>
              <a:rPr lang="en-US" sz="3200" dirty="0" smtClean="0">
                <a:solidFill>
                  <a:schemeClr val="tx1"/>
                </a:solidFill>
              </a:rPr>
              <a:t>The Senate Courses of Indian Institute of Missiology</a:t>
            </a:r>
          </a:p>
          <a:p>
            <a:pPr algn="just"/>
            <a:r>
              <a:rPr lang="en-US" sz="3200" dirty="0" smtClean="0">
                <a:solidFill>
                  <a:schemeClr val="tx1"/>
                </a:solidFill>
              </a:rPr>
              <a:t>The core courses of Urban Leadership Foundation, </a:t>
            </a:r>
            <a:r>
              <a:rPr lang="en-US" sz="3200" dirty="0" err="1" smtClean="0">
                <a:solidFill>
                  <a:schemeClr val="tx1"/>
                </a:solidFill>
              </a:rPr>
              <a:t>Encarnacao</a:t>
            </a:r>
            <a:r>
              <a:rPr lang="en-US" sz="3200" dirty="0" smtClean="0">
                <a:solidFill>
                  <a:schemeClr val="tx1"/>
                </a:solidFill>
              </a:rPr>
              <a:t> </a:t>
            </a:r>
            <a:r>
              <a:rPr lang="en-US" sz="3200" dirty="0" smtClean="0">
                <a:solidFill>
                  <a:schemeClr val="tx1"/>
                </a:solidFill>
              </a:rPr>
              <a:t>Alliance Training Commission</a:t>
            </a:r>
            <a:endParaRPr lang="en-US" sz="3200" dirty="0">
              <a:solidFill>
                <a:schemeClr val="tx1"/>
              </a:solidFill>
            </a:endParaRPr>
          </a:p>
        </p:txBody>
      </p:sp>
      <p:sp>
        <p:nvSpPr>
          <p:cNvPr id="4" name="Footer Placeholder 3"/>
          <p:cNvSpPr>
            <a:spLocks noGrp="1"/>
          </p:cNvSpPr>
          <p:nvPr>
            <p:ph type="ftr" sz="quarter" idx="11"/>
          </p:nvPr>
        </p:nvSpPr>
        <p:spPr/>
        <p:txBody>
          <a:bodyPr/>
          <a:lstStyle/>
          <a:p>
            <a:r>
              <a:rPr lang="en-US" dirty="0" smtClean="0">
                <a:solidFill>
                  <a:schemeClr val="tx1"/>
                </a:solidFill>
              </a:rPr>
              <a:t>www.myindiamission.in</a:t>
            </a:r>
            <a:endParaRPr lang="en-US" dirty="0">
              <a:solidFill>
                <a:schemeClr val="tx1"/>
              </a:solidFill>
            </a:endParaRPr>
          </a:p>
        </p:txBody>
      </p:sp>
      <p:pic>
        <p:nvPicPr>
          <p:cNvPr id="5" name="Picture 4" descr="logo.JPG"/>
          <p:cNvPicPr>
            <a:picLocks noChangeAspect="1"/>
          </p:cNvPicPr>
          <p:nvPr/>
        </p:nvPicPr>
        <p:blipFill>
          <a:blip r:embed="rId3" cstate="print"/>
          <a:stretch>
            <a:fillRect/>
          </a:stretch>
        </p:blipFill>
        <p:spPr>
          <a:xfrm>
            <a:off x="381001" y="0"/>
            <a:ext cx="1828798" cy="1371599"/>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style>
          <a:lnRef idx="0">
            <a:schemeClr val="accent3"/>
          </a:lnRef>
          <a:fillRef idx="3">
            <a:schemeClr val="accent3"/>
          </a:fillRef>
          <a:effectRef idx="3">
            <a:schemeClr val="accent3"/>
          </a:effectRef>
          <a:fontRef idx="minor">
            <a:schemeClr val="lt1"/>
          </a:fontRef>
        </p:style>
        <p:txBody>
          <a:bodyPr>
            <a:normAutofit/>
          </a:bodyPr>
          <a:lstStyle/>
          <a:p>
            <a:r>
              <a:rPr lang="en-US" dirty="0" smtClean="0"/>
              <a:t>Class Procedure</a:t>
            </a:r>
            <a:endParaRPr lang="en-US" dirty="0"/>
          </a:p>
        </p:txBody>
      </p:sp>
      <p:sp>
        <p:nvSpPr>
          <p:cNvPr id="3" name="Content Placeholder 2"/>
          <p:cNvSpPr>
            <a:spLocks noGrp="1"/>
          </p:cNvSpPr>
          <p:nvPr>
            <p:ph idx="1"/>
          </p:nvPr>
        </p:nvSpPr>
        <p:spPr>
          <a:xfrm>
            <a:off x="0" y="762000"/>
            <a:ext cx="9144000" cy="6096000"/>
          </a:xfrm>
        </p:spPr>
        <p:style>
          <a:lnRef idx="0">
            <a:schemeClr val="accent5"/>
          </a:lnRef>
          <a:fillRef idx="3">
            <a:schemeClr val="accent5"/>
          </a:fillRef>
          <a:effectRef idx="3">
            <a:schemeClr val="accent5"/>
          </a:effectRef>
          <a:fontRef idx="minor">
            <a:schemeClr val="lt1"/>
          </a:fontRef>
        </p:style>
        <p:txBody>
          <a:bodyPr>
            <a:normAutofit/>
          </a:bodyPr>
          <a:lstStyle/>
          <a:p>
            <a:pPr algn="just">
              <a:buFont typeface="Arial" charset="0"/>
              <a:buChar char="•"/>
            </a:pPr>
            <a:r>
              <a:rPr lang="en-US" u="sng" dirty="0" smtClean="0"/>
              <a:t>Modular Mode: </a:t>
            </a:r>
            <a:r>
              <a:rPr lang="en-US" dirty="0" smtClean="0"/>
              <a:t>Mostly on Saturdays or in the evenings of any day in a week as per the availability of the community</a:t>
            </a:r>
          </a:p>
          <a:p>
            <a:pPr algn="just">
              <a:buFont typeface="Arial" charset="0"/>
              <a:buChar char="•"/>
            </a:pPr>
            <a:r>
              <a:rPr lang="en-US" u="sng" dirty="0" smtClean="0"/>
              <a:t>Distance Mode: </a:t>
            </a:r>
            <a:r>
              <a:rPr lang="en-US" dirty="0" smtClean="0"/>
              <a:t>Mostly during Summer Vacation &amp; </a:t>
            </a:r>
            <a:r>
              <a:rPr lang="en-US" dirty="0" err="1" smtClean="0"/>
              <a:t>Diwali</a:t>
            </a:r>
            <a:r>
              <a:rPr lang="en-US" dirty="0" smtClean="0"/>
              <a:t> Vacation. Yet, there is an adjustment as per the availability of the students</a:t>
            </a:r>
          </a:p>
          <a:p>
            <a:pP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www.myindiamission.in</a:t>
            </a:r>
            <a:endParaRPr lang="en-US" dirty="0">
              <a:solidFill>
                <a:schemeClr val="tx1"/>
              </a:solidFill>
            </a:endParaRPr>
          </a:p>
        </p:txBody>
      </p:sp>
      <p:pic>
        <p:nvPicPr>
          <p:cNvPr id="5" name="Picture 4" descr="DSC00176.JPG"/>
          <p:cNvPicPr>
            <a:picLocks noChangeAspect="1"/>
          </p:cNvPicPr>
          <p:nvPr/>
        </p:nvPicPr>
        <p:blipFill>
          <a:blip r:embed="rId3" cstate="print"/>
          <a:stretch>
            <a:fillRect/>
          </a:stretch>
        </p:blipFill>
        <p:spPr>
          <a:xfrm>
            <a:off x="4724400" y="3429000"/>
            <a:ext cx="3962400" cy="3095461"/>
          </a:xfrm>
          <a:prstGeom prst="rect">
            <a:avLst/>
          </a:prstGeom>
        </p:spPr>
      </p:pic>
      <p:pic>
        <p:nvPicPr>
          <p:cNvPr id="9" name="Picture 8" descr="MRSMDSC00129.JPG"/>
          <p:cNvPicPr>
            <a:picLocks noChangeAspect="1"/>
          </p:cNvPicPr>
          <p:nvPr/>
        </p:nvPicPr>
        <p:blipFill>
          <a:blip r:embed="rId4" cstate="print"/>
          <a:stretch>
            <a:fillRect/>
          </a:stretch>
        </p:blipFill>
        <p:spPr>
          <a:xfrm>
            <a:off x="838200" y="3429000"/>
            <a:ext cx="3886200" cy="3048000"/>
          </a:xfrm>
          <a:prstGeom prst="rect">
            <a:avLst/>
          </a:prstGeom>
        </p:spPr>
      </p:pic>
      <p:pic>
        <p:nvPicPr>
          <p:cNvPr id="7" name="Picture 6" descr="logo.JPG"/>
          <p:cNvPicPr>
            <a:picLocks noChangeAspect="1"/>
          </p:cNvPicPr>
          <p:nvPr/>
        </p:nvPicPr>
        <p:blipFill>
          <a:blip r:embed="rId5" cstate="print"/>
          <a:stretch>
            <a:fillRect/>
          </a:stretch>
        </p:blipFill>
        <p:spPr>
          <a:xfrm>
            <a:off x="1" y="-228600"/>
            <a:ext cx="1562100" cy="947059"/>
          </a:xfrm>
          <a:prstGeom prst="rect">
            <a:avLst/>
          </a:prstGeom>
        </p:spPr>
      </p:pic>
    </p:spTree>
  </p:cSld>
  <p:clrMapOvr>
    <a:masterClrMapping/>
  </p:clrMapOvr>
  <p:transition spd="med">
    <p:wedge/>
    <p:sndAc>
      <p:stSnd>
        <p:snd r:embed="rId2" name="chimes.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558</TotalTime>
  <Words>1244</Words>
  <Application>Microsoft Office PowerPoint</Application>
  <PresentationFormat>On-screen Show (4:3)</PresentationFormat>
  <Paragraphs>273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Apex</vt:lpstr>
      <vt:lpstr>CENTER FOR HOLISTIC EDUCATION</vt:lpstr>
      <vt:lpstr>VISION</vt:lpstr>
      <vt:lpstr>MISSION</vt:lpstr>
      <vt:lpstr>CORE VALUES </vt:lpstr>
      <vt:lpstr>Transformational Urban Mission</vt:lpstr>
      <vt:lpstr>Mode of Operation</vt:lpstr>
      <vt:lpstr>Target Community</vt:lpstr>
      <vt:lpstr>CURRICULUM</vt:lpstr>
      <vt:lpstr>Class Procedure</vt:lpstr>
      <vt:lpstr>Programs Offered</vt:lpstr>
      <vt:lpstr>Course Methodology</vt:lpstr>
      <vt:lpstr>Students’ Activities</vt:lpstr>
      <vt:lpstr>Slide 13</vt:lpstr>
      <vt:lpstr> Entrance Requirements</vt:lpstr>
      <vt:lpstr>Faculty</vt:lpstr>
      <vt:lpstr>On Going Programs</vt:lpstr>
      <vt:lpstr>Seminar Based Training</vt:lpstr>
      <vt:lpstr>CHE Graduation 2014</vt:lpstr>
      <vt:lpstr>Prayer Points</vt:lpstr>
      <vt:lpstr>Budget for a Preschool</vt:lpstr>
      <vt:lpstr>Contact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FOR HOLISTIC EDUCATION</dc:title>
  <dc:creator>Hruda</dc:creator>
  <cp:lastModifiedBy>Windows-7</cp:lastModifiedBy>
  <cp:revision>115</cp:revision>
  <dcterms:created xsi:type="dcterms:W3CDTF">2013-05-27T12:16:05Z</dcterms:created>
  <dcterms:modified xsi:type="dcterms:W3CDTF">2014-11-09T09:09:09Z</dcterms:modified>
</cp:coreProperties>
</file>